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8"/>
  </p:notesMasterIdLst>
  <p:handoutMasterIdLst>
    <p:handoutMasterId r:id="rId39"/>
  </p:handoutMasterIdLst>
  <p:sldIdLst>
    <p:sldId id="256" r:id="rId2"/>
    <p:sldId id="257" r:id="rId3"/>
    <p:sldId id="350" r:id="rId4"/>
    <p:sldId id="283" r:id="rId5"/>
    <p:sldId id="351" r:id="rId6"/>
    <p:sldId id="352" r:id="rId7"/>
    <p:sldId id="355" r:id="rId8"/>
    <p:sldId id="324" r:id="rId9"/>
    <p:sldId id="298" r:id="rId10"/>
    <p:sldId id="326" r:id="rId11"/>
    <p:sldId id="299" r:id="rId12"/>
    <p:sldId id="353" r:id="rId13"/>
    <p:sldId id="354" r:id="rId14"/>
    <p:sldId id="361" r:id="rId15"/>
    <p:sldId id="356" r:id="rId16"/>
    <p:sldId id="357" r:id="rId17"/>
    <p:sldId id="358" r:id="rId18"/>
    <p:sldId id="359" r:id="rId19"/>
    <p:sldId id="362" r:id="rId20"/>
    <p:sldId id="360" r:id="rId21"/>
    <p:sldId id="363" r:id="rId22"/>
    <p:sldId id="349" r:id="rId23"/>
    <p:sldId id="289" r:id="rId24"/>
    <p:sldId id="291" r:id="rId25"/>
    <p:sldId id="292" r:id="rId26"/>
    <p:sldId id="332" r:id="rId27"/>
    <p:sldId id="334" r:id="rId28"/>
    <p:sldId id="297" r:id="rId29"/>
    <p:sldId id="323" r:id="rId30"/>
    <p:sldId id="325" r:id="rId31"/>
    <p:sldId id="294" r:id="rId32"/>
    <p:sldId id="295" r:id="rId33"/>
    <p:sldId id="300" r:id="rId34"/>
    <p:sldId id="301" r:id="rId35"/>
    <p:sldId id="270" r:id="rId36"/>
    <p:sldId id="288" r:id="rId37"/>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07" autoAdjust="0"/>
    <p:restoredTop sz="94659" autoAdjust="0"/>
  </p:normalViewPr>
  <p:slideViewPr>
    <p:cSldViewPr>
      <p:cViewPr varScale="1">
        <p:scale>
          <a:sx n="81" d="100"/>
          <a:sy n="81" d="100"/>
        </p:scale>
        <p:origin x="1522" y="62"/>
      </p:cViewPr>
      <p:guideLst>
        <p:guide orient="horz" pos="2160"/>
        <p:guide pos="2880"/>
      </p:guideLst>
    </p:cSldViewPr>
  </p:slideViewPr>
  <p:outlineViewPr>
    <p:cViewPr>
      <p:scale>
        <a:sx n="33" d="100"/>
        <a:sy n="33" d="100"/>
      </p:scale>
      <p:origin x="0" y="391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34819"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eaLnBrk="1" hangingPunct="1">
              <a:defRPr sz="1200">
                <a:latin typeface="Arial" charset="0"/>
                <a:cs typeface="+mn-cs"/>
              </a:defRPr>
            </a:lvl1pPr>
          </a:lstStyle>
          <a:p>
            <a:pPr>
              <a:defRPr/>
            </a:pPr>
            <a:endParaRPr lang="en-US" dirty="0"/>
          </a:p>
        </p:txBody>
      </p:sp>
      <p:sp>
        <p:nvSpPr>
          <p:cNvPr id="34820"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34821"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eaLnBrk="1" hangingPunct="1">
              <a:defRPr sz="1200">
                <a:latin typeface="Arial" charset="0"/>
                <a:cs typeface="+mn-cs"/>
              </a:defRPr>
            </a:lvl1pPr>
          </a:lstStyle>
          <a:p>
            <a:pPr>
              <a:defRPr/>
            </a:pPr>
            <a:fld id="{F11D7302-6946-4343-8F6F-DA387E16BD80}" type="slidenum">
              <a:rPr lang="en-US"/>
              <a:pPr>
                <a:defRPr/>
              </a:pPr>
              <a:t>‹#›</a:t>
            </a:fld>
            <a:endParaRPr lang="en-US" dirty="0"/>
          </a:p>
        </p:txBody>
      </p:sp>
    </p:spTree>
    <p:extLst>
      <p:ext uri="{BB962C8B-B14F-4D97-AF65-F5344CB8AC3E}">
        <p14:creationId xmlns:p14="http://schemas.microsoft.com/office/powerpoint/2010/main" val="20581550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36867"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eaLnBrk="1" hangingPunct="1">
              <a:defRPr sz="1200">
                <a:latin typeface="Arial" charset="0"/>
                <a:cs typeface="+mn-cs"/>
              </a:defRPr>
            </a:lvl1pPr>
          </a:lstStyle>
          <a:p>
            <a:pPr>
              <a:defRPr/>
            </a:pPr>
            <a:endParaRPr lang="en-US" dirty="0"/>
          </a:p>
        </p:txBody>
      </p:sp>
      <p:sp>
        <p:nvSpPr>
          <p:cNvPr id="4710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6870"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36871"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eaLnBrk="1" hangingPunct="1">
              <a:defRPr sz="1200">
                <a:latin typeface="Arial" charset="0"/>
                <a:cs typeface="+mn-cs"/>
              </a:defRPr>
            </a:lvl1pPr>
          </a:lstStyle>
          <a:p>
            <a:pPr>
              <a:defRPr/>
            </a:pPr>
            <a:fld id="{6A7F39AE-E58C-49B0-B327-8A3343A1CB1A}" type="slidenum">
              <a:rPr lang="en-US"/>
              <a:pPr>
                <a:defRPr/>
              </a:pPr>
              <a:t>‹#›</a:t>
            </a:fld>
            <a:endParaRPr lang="en-US" dirty="0"/>
          </a:p>
        </p:txBody>
      </p:sp>
    </p:spTree>
    <p:extLst>
      <p:ext uri="{BB962C8B-B14F-4D97-AF65-F5344CB8AC3E}">
        <p14:creationId xmlns:p14="http://schemas.microsoft.com/office/powerpoint/2010/main" val="6614324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57066" indent="-291179" eaLnBrk="0" hangingPunct="0">
              <a:defRPr>
                <a:solidFill>
                  <a:schemeClr val="tx1"/>
                </a:solidFill>
                <a:latin typeface="Tahoma" pitchFamily="34" charset="0"/>
              </a:defRPr>
            </a:lvl2pPr>
            <a:lvl3pPr marL="1164717" indent="-232943" eaLnBrk="0" hangingPunct="0">
              <a:defRPr>
                <a:solidFill>
                  <a:schemeClr val="tx1"/>
                </a:solidFill>
                <a:latin typeface="Tahoma" pitchFamily="34" charset="0"/>
              </a:defRPr>
            </a:lvl3pPr>
            <a:lvl4pPr marL="1630604" indent="-232943" eaLnBrk="0" hangingPunct="0">
              <a:defRPr>
                <a:solidFill>
                  <a:schemeClr val="tx1"/>
                </a:solidFill>
                <a:latin typeface="Tahoma" pitchFamily="34" charset="0"/>
              </a:defRPr>
            </a:lvl4pPr>
            <a:lvl5pPr marL="2096491" indent="-232943" eaLnBrk="0" hangingPunct="0">
              <a:defRPr>
                <a:solidFill>
                  <a:schemeClr val="tx1"/>
                </a:solidFill>
                <a:latin typeface="Tahoma" pitchFamily="34" charset="0"/>
              </a:defRPr>
            </a:lvl5pPr>
            <a:lvl6pPr marL="2562377" indent="-232943" eaLnBrk="0" fontAlgn="base" hangingPunct="0">
              <a:spcBef>
                <a:spcPct val="0"/>
              </a:spcBef>
              <a:spcAft>
                <a:spcPct val="0"/>
              </a:spcAft>
              <a:defRPr>
                <a:solidFill>
                  <a:schemeClr val="tx1"/>
                </a:solidFill>
                <a:latin typeface="Tahoma" pitchFamily="34" charset="0"/>
              </a:defRPr>
            </a:lvl6pPr>
            <a:lvl7pPr marL="3028264" indent="-232943" eaLnBrk="0" fontAlgn="base" hangingPunct="0">
              <a:spcBef>
                <a:spcPct val="0"/>
              </a:spcBef>
              <a:spcAft>
                <a:spcPct val="0"/>
              </a:spcAft>
              <a:defRPr>
                <a:solidFill>
                  <a:schemeClr val="tx1"/>
                </a:solidFill>
                <a:latin typeface="Tahoma" pitchFamily="34" charset="0"/>
              </a:defRPr>
            </a:lvl7pPr>
            <a:lvl8pPr marL="3494151" indent="-232943" eaLnBrk="0" fontAlgn="base" hangingPunct="0">
              <a:spcBef>
                <a:spcPct val="0"/>
              </a:spcBef>
              <a:spcAft>
                <a:spcPct val="0"/>
              </a:spcAft>
              <a:defRPr>
                <a:solidFill>
                  <a:schemeClr val="tx1"/>
                </a:solidFill>
                <a:latin typeface="Tahoma" pitchFamily="34" charset="0"/>
              </a:defRPr>
            </a:lvl8pPr>
            <a:lvl9pPr marL="3960038" indent="-232943" eaLnBrk="0" fontAlgn="base" hangingPunct="0">
              <a:spcBef>
                <a:spcPct val="0"/>
              </a:spcBef>
              <a:spcAft>
                <a:spcPct val="0"/>
              </a:spcAft>
              <a:defRPr>
                <a:solidFill>
                  <a:schemeClr val="tx1"/>
                </a:solidFill>
                <a:latin typeface="Tahoma" pitchFamily="34" charset="0"/>
              </a:defRPr>
            </a:lvl9pPr>
          </a:lstStyle>
          <a:p>
            <a:pPr eaLnBrk="1" hangingPunct="1">
              <a:defRPr/>
            </a:pPr>
            <a:fld id="{3B56ABD3-CDE8-4419-BF22-B1C0CDE1A88E}" type="slidenum">
              <a:rPr lang="en-US" smtClean="0">
                <a:latin typeface="Arial" charset="0"/>
              </a:rPr>
              <a:pPr eaLnBrk="1" hangingPunct="1">
                <a:defRPr/>
              </a:pPr>
              <a:t>1</a:t>
            </a:fld>
            <a:endParaRPr lang="en-US" dirty="0">
              <a:latin typeface="Arial" charset="0"/>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A7F39AE-E58C-49B0-B327-8A3343A1CB1A}" type="slidenum">
              <a:rPr lang="en-US" smtClean="0"/>
              <a:pPr>
                <a:defRPr/>
              </a:pPr>
              <a:t>28</a:t>
            </a:fld>
            <a:endParaRPr lang="en-US" dirty="0"/>
          </a:p>
        </p:txBody>
      </p:sp>
    </p:spTree>
    <p:extLst>
      <p:ext uri="{BB962C8B-B14F-4D97-AF65-F5344CB8AC3E}">
        <p14:creationId xmlns:p14="http://schemas.microsoft.com/office/powerpoint/2010/main" val="29146575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A7F39AE-E58C-49B0-B327-8A3343A1CB1A}" type="slidenum">
              <a:rPr lang="en-US" smtClean="0"/>
              <a:pPr>
                <a:defRPr/>
              </a:pPr>
              <a:t>31</a:t>
            </a:fld>
            <a:endParaRPr lang="en-US" dirty="0"/>
          </a:p>
        </p:txBody>
      </p:sp>
    </p:spTree>
    <p:extLst>
      <p:ext uri="{BB962C8B-B14F-4D97-AF65-F5344CB8AC3E}">
        <p14:creationId xmlns:p14="http://schemas.microsoft.com/office/powerpoint/2010/main" val="13172203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A7F39AE-E58C-49B0-B327-8A3343A1CB1A}" type="slidenum">
              <a:rPr lang="en-US" smtClean="0"/>
              <a:pPr>
                <a:defRPr/>
              </a:pPr>
              <a:t>32</a:t>
            </a:fld>
            <a:endParaRPr lang="en-US" dirty="0"/>
          </a:p>
        </p:txBody>
      </p:sp>
    </p:spTree>
    <p:extLst>
      <p:ext uri="{BB962C8B-B14F-4D97-AF65-F5344CB8AC3E}">
        <p14:creationId xmlns:p14="http://schemas.microsoft.com/office/powerpoint/2010/main" val="2370572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A7F39AE-E58C-49B0-B327-8A3343A1CB1A}" type="slidenum">
              <a:rPr lang="en-US" smtClean="0"/>
              <a:pPr>
                <a:defRPr/>
              </a:pPr>
              <a:t>33</a:t>
            </a:fld>
            <a:endParaRPr lang="en-US" dirty="0"/>
          </a:p>
        </p:txBody>
      </p:sp>
    </p:spTree>
    <p:extLst>
      <p:ext uri="{BB962C8B-B14F-4D97-AF65-F5344CB8AC3E}">
        <p14:creationId xmlns:p14="http://schemas.microsoft.com/office/powerpoint/2010/main" val="2844351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A7F39AE-E58C-49B0-B327-8A3343A1CB1A}" type="slidenum">
              <a:rPr lang="en-US" smtClean="0"/>
              <a:pPr>
                <a:defRPr/>
              </a:pPr>
              <a:t>34</a:t>
            </a:fld>
            <a:endParaRPr lang="en-US" dirty="0"/>
          </a:p>
        </p:txBody>
      </p:sp>
    </p:spTree>
    <p:extLst>
      <p:ext uri="{BB962C8B-B14F-4D97-AF65-F5344CB8AC3E}">
        <p14:creationId xmlns:p14="http://schemas.microsoft.com/office/powerpoint/2010/main" val="20805532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57066" indent="-291179" eaLnBrk="0" hangingPunct="0">
              <a:defRPr>
                <a:solidFill>
                  <a:schemeClr val="tx1"/>
                </a:solidFill>
                <a:latin typeface="Tahoma" pitchFamily="34" charset="0"/>
              </a:defRPr>
            </a:lvl2pPr>
            <a:lvl3pPr marL="1164717" indent="-232943" eaLnBrk="0" hangingPunct="0">
              <a:defRPr>
                <a:solidFill>
                  <a:schemeClr val="tx1"/>
                </a:solidFill>
                <a:latin typeface="Tahoma" pitchFamily="34" charset="0"/>
              </a:defRPr>
            </a:lvl3pPr>
            <a:lvl4pPr marL="1630604" indent="-232943" eaLnBrk="0" hangingPunct="0">
              <a:defRPr>
                <a:solidFill>
                  <a:schemeClr val="tx1"/>
                </a:solidFill>
                <a:latin typeface="Tahoma" pitchFamily="34" charset="0"/>
              </a:defRPr>
            </a:lvl4pPr>
            <a:lvl5pPr marL="2096491" indent="-232943" eaLnBrk="0" hangingPunct="0">
              <a:defRPr>
                <a:solidFill>
                  <a:schemeClr val="tx1"/>
                </a:solidFill>
                <a:latin typeface="Tahoma" pitchFamily="34" charset="0"/>
              </a:defRPr>
            </a:lvl5pPr>
            <a:lvl6pPr marL="2562377" indent="-232943" eaLnBrk="0" fontAlgn="base" hangingPunct="0">
              <a:spcBef>
                <a:spcPct val="0"/>
              </a:spcBef>
              <a:spcAft>
                <a:spcPct val="0"/>
              </a:spcAft>
              <a:defRPr>
                <a:solidFill>
                  <a:schemeClr val="tx1"/>
                </a:solidFill>
                <a:latin typeface="Tahoma" pitchFamily="34" charset="0"/>
              </a:defRPr>
            </a:lvl6pPr>
            <a:lvl7pPr marL="3028264" indent="-232943" eaLnBrk="0" fontAlgn="base" hangingPunct="0">
              <a:spcBef>
                <a:spcPct val="0"/>
              </a:spcBef>
              <a:spcAft>
                <a:spcPct val="0"/>
              </a:spcAft>
              <a:defRPr>
                <a:solidFill>
                  <a:schemeClr val="tx1"/>
                </a:solidFill>
                <a:latin typeface="Tahoma" pitchFamily="34" charset="0"/>
              </a:defRPr>
            </a:lvl7pPr>
            <a:lvl8pPr marL="3494151" indent="-232943" eaLnBrk="0" fontAlgn="base" hangingPunct="0">
              <a:spcBef>
                <a:spcPct val="0"/>
              </a:spcBef>
              <a:spcAft>
                <a:spcPct val="0"/>
              </a:spcAft>
              <a:defRPr>
                <a:solidFill>
                  <a:schemeClr val="tx1"/>
                </a:solidFill>
                <a:latin typeface="Tahoma" pitchFamily="34" charset="0"/>
              </a:defRPr>
            </a:lvl8pPr>
            <a:lvl9pPr marL="3960038" indent="-232943" eaLnBrk="0" fontAlgn="base" hangingPunct="0">
              <a:spcBef>
                <a:spcPct val="0"/>
              </a:spcBef>
              <a:spcAft>
                <a:spcPct val="0"/>
              </a:spcAft>
              <a:defRPr>
                <a:solidFill>
                  <a:schemeClr val="tx1"/>
                </a:solidFill>
                <a:latin typeface="Tahoma" pitchFamily="34" charset="0"/>
              </a:defRPr>
            </a:lvl9pPr>
          </a:lstStyle>
          <a:p>
            <a:pPr eaLnBrk="1" hangingPunct="1">
              <a:defRPr/>
            </a:pPr>
            <a:fld id="{013CF295-51CE-4ACE-984D-2473D9579179}" type="slidenum">
              <a:rPr lang="en-US" smtClean="0">
                <a:latin typeface="Arial" charset="0"/>
              </a:rPr>
              <a:pPr eaLnBrk="1" hangingPunct="1">
                <a:defRPr/>
              </a:pPr>
              <a:t>35</a:t>
            </a:fld>
            <a:endParaRPr lang="en-US" dirty="0">
              <a:latin typeface="Arial"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A7F39AE-E58C-49B0-B327-8A3343A1CB1A}" type="slidenum">
              <a:rPr lang="en-US" smtClean="0"/>
              <a:pPr>
                <a:defRPr/>
              </a:pPr>
              <a:t>36</a:t>
            </a:fld>
            <a:endParaRPr lang="en-US" dirty="0"/>
          </a:p>
        </p:txBody>
      </p:sp>
    </p:spTree>
    <p:extLst>
      <p:ext uri="{BB962C8B-B14F-4D97-AF65-F5344CB8AC3E}">
        <p14:creationId xmlns:p14="http://schemas.microsoft.com/office/powerpoint/2010/main" val="15647500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57066" indent="-291179" eaLnBrk="0" hangingPunct="0">
              <a:defRPr>
                <a:solidFill>
                  <a:schemeClr val="tx1"/>
                </a:solidFill>
                <a:latin typeface="Tahoma" pitchFamily="34" charset="0"/>
              </a:defRPr>
            </a:lvl2pPr>
            <a:lvl3pPr marL="1164717" indent="-232943" eaLnBrk="0" hangingPunct="0">
              <a:defRPr>
                <a:solidFill>
                  <a:schemeClr val="tx1"/>
                </a:solidFill>
                <a:latin typeface="Tahoma" pitchFamily="34" charset="0"/>
              </a:defRPr>
            </a:lvl3pPr>
            <a:lvl4pPr marL="1630604" indent="-232943" eaLnBrk="0" hangingPunct="0">
              <a:defRPr>
                <a:solidFill>
                  <a:schemeClr val="tx1"/>
                </a:solidFill>
                <a:latin typeface="Tahoma" pitchFamily="34" charset="0"/>
              </a:defRPr>
            </a:lvl4pPr>
            <a:lvl5pPr marL="2096491" indent="-232943" eaLnBrk="0" hangingPunct="0">
              <a:defRPr>
                <a:solidFill>
                  <a:schemeClr val="tx1"/>
                </a:solidFill>
                <a:latin typeface="Tahoma" pitchFamily="34" charset="0"/>
              </a:defRPr>
            </a:lvl5pPr>
            <a:lvl6pPr marL="2562377" indent="-232943" eaLnBrk="0" fontAlgn="base" hangingPunct="0">
              <a:spcBef>
                <a:spcPct val="0"/>
              </a:spcBef>
              <a:spcAft>
                <a:spcPct val="0"/>
              </a:spcAft>
              <a:defRPr>
                <a:solidFill>
                  <a:schemeClr val="tx1"/>
                </a:solidFill>
                <a:latin typeface="Tahoma" pitchFamily="34" charset="0"/>
              </a:defRPr>
            </a:lvl6pPr>
            <a:lvl7pPr marL="3028264" indent="-232943" eaLnBrk="0" fontAlgn="base" hangingPunct="0">
              <a:spcBef>
                <a:spcPct val="0"/>
              </a:spcBef>
              <a:spcAft>
                <a:spcPct val="0"/>
              </a:spcAft>
              <a:defRPr>
                <a:solidFill>
                  <a:schemeClr val="tx1"/>
                </a:solidFill>
                <a:latin typeface="Tahoma" pitchFamily="34" charset="0"/>
              </a:defRPr>
            </a:lvl7pPr>
            <a:lvl8pPr marL="3494151" indent="-232943" eaLnBrk="0" fontAlgn="base" hangingPunct="0">
              <a:spcBef>
                <a:spcPct val="0"/>
              </a:spcBef>
              <a:spcAft>
                <a:spcPct val="0"/>
              </a:spcAft>
              <a:defRPr>
                <a:solidFill>
                  <a:schemeClr val="tx1"/>
                </a:solidFill>
                <a:latin typeface="Tahoma" pitchFamily="34" charset="0"/>
              </a:defRPr>
            </a:lvl8pPr>
            <a:lvl9pPr marL="3960038" indent="-232943" eaLnBrk="0" fontAlgn="base" hangingPunct="0">
              <a:spcBef>
                <a:spcPct val="0"/>
              </a:spcBef>
              <a:spcAft>
                <a:spcPct val="0"/>
              </a:spcAft>
              <a:defRPr>
                <a:solidFill>
                  <a:schemeClr val="tx1"/>
                </a:solidFill>
                <a:latin typeface="Tahoma" pitchFamily="34" charset="0"/>
              </a:defRPr>
            </a:lvl9pPr>
          </a:lstStyle>
          <a:p>
            <a:pPr eaLnBrk="1" hangingPunct="1">
              <a:defRPr/>
            </a:pPr>
            <a:fld id="{09DF1E7A-CB63-4FA9-B42B-E458C18ECE65}" type="slidenum">
              <a:rPr lang="en-US" smtClean="0">
                <a:latin typeface="Arial" charset="0"/>
              </a:rPr>
              <a:pPr eaLnBrk="1" hangingPunct="1">
                <a:defRPr/>
              </a:pPr>
              <a:t>2</a:t>
            </a:fld>
            <a:endParaRPr lang="en-US" dirty="0">
              <a:latin typeface="Arial" charset="0"/>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A7F39AE-E58C-49B0-B327-8A3343A1CB1A}" type="slidenum">
              <a:rPr lang="en-US" smtClean="0"/>
              <a:pPr>
                <a:defRPr/>
              </a:pPr>
              <a:t>4</a:t>
            </a:fld>
            <a:endParaRPr lang="en-US" dirty="0"/>
          </a:p>
        </p:txBody>
      </p:sp>
    </p:spTree>
    <p:extLst>
      <p:ext uri="{BB962C8B-B14F-4D97-AF65-F5344CB8AC3E}">
        <p14:creationId xmlns:p14="http://schemas.microsoft.com/office/powerpoint/2010/main" val="9458018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A7F39AE-E58C-49B0-B327-8A3343A1CB1A}" type="slidenum">
              <a:rPr lang="en-US" smtClean="0"/>
              <a:pPr>
                <a:defRPr/>
              </a:pPr>
              <a:t>9</a:t>
            </a:fld>
            <a:endParaRPr lang="en-US" dirty="0"/>
          </a:p>
        </p:txBody>
      </p:sp>
    </p:spTree>
    <p:extLst>
      <p:ext uri="{BB962C8B-B14F-4D97-AF65-F5344CB8AC3E}">
        <p14:creationId xmlns:p14="http://schemas.microsoft.com/office/powerpoint/2010/main" val="4000358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A7F39AE-E58C-49B0-B327-8A3343A1CB1A}" type="slidenum">
              <a:rPr lang="en-US" smtClean="0"/>
              <a:pPr>
                <a:defRPr/>
              </a:pPr>
              <a:t>11</a:t>
            </a:fld>
            <a:endParaRPr lang="en-US" dirty="0"/>
          </a:p>
        </p:txBody>
      </p:sp>
    </p:spTree>
    <p:extLst>
      <p:ext uri="{BB962C8B-B14F-4D97-AF65-F5344CB8AC3E}">
        <p14:creationId xmlns:p14="http://schemas.microsoft.com/office/powerpoint/2010/main" val="28579037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A7F39AE-E58C-49B0-B327-8A3343A1CB1A}" type="slidenum">
              <a:rPr lang="en-US" smtClean="0"/>
              <a:pPr>
                <a:defRPr/>
              </a:pPr>
              <a:t>23</a:t>
            </a:fld>
            <a:endParaRPr lang="en-US" dirty="0"/>
          </a:p>
        </p:txBody>
      </p:sp>
    </p:spTree>
    <p:extLst>
      <p:ext uri="{BB962C8B-B14F-4D97-AF65-F5344CB8AC3E}">
        <p14:creationId xmlns:p14="http://schemas.microsoft.com/office/powerpoint/2010/main" val="31064318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A7F39AE-E58C-49B0-B327-8A3343A1CB1A}" type="slidenum">
              <a:rPr lang="en-US" smtClean="0"/>
              <a:pPr>
                <a:defRPr/>
              </a:pPr>
              <a:t>24</a:t>
            </a:fld>
            <a:endParaRPr lang="en-US" dirty="0"/>
          </a:p>
        </p:txBody>
      </p:sp>
    </p:spTree>
    <p:extLst>
      <p:ext uri="{BB962C8B-B14F-4D97-AF65-F5344CB8AC3E}">
        <p14:creationId xmlns:p14="http://schemas.microsoft.com/office/powerpoint/2010/main" val="5792101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A7F39AE-E58C-49B0-B327-8A3343A1CB1A}" type="slidenum">
              <a:rPr lang="en-US" smtClean="0"/>
              <a:pPr>
                <a:defRPr/>
              </a:pPr>
              <a:t>25</a:t>
            </a:fld>
            <a:endParaRPr lang="en-US" dirty="0"/>
          </a:p>
        </p:txBody>
      </p:sp>
    </p:spTree>
    <p:extLst>
      <p:ext uri="{BB962C8B-B14F-4D97-AF65-F5344CB8AC3E}">
        <p14:creationId xmlns:p14="http://schemas.microsoft.com/office/powerpoint/2010/main" val="21674507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A7F39AE-E58C-49B0-B327-8A3343A1CB1A}" type="slidenum">
              <a:rPr lang="en-US" smtClean="0"/>
              <a:pPr>
                <a:defRPr/>
              </a:pPr>
              <a:t>26</a:t>
            </a:fld>
            <a:endParaRPr lang="en-US" dirty="0"/>
          </a:p>
        </p:txBody>
      </p:sp>
    </p:spTree>
    <p:extLst>
      <p:ext uri="{BB962C8B-B14F-4D97-AF65-F5344CB8AC3E}">
        <p14:creationId xmlns:p14="http://schemas.microsoft.com/office/powerpoint/2010/main" val="20587518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p:spPr>
            <p:txBody>
              <a:bodyPr wrap="none" anchor="ctr"/>
              <a:lstStyle/>
              <a:p>
                <a:pPr eaLnBrk="0" hangingPunct="0"/>
                <a:endParaRPr lang="en-US" dirty="0"/>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p:spPr>
            <p:txBody>
              <a:bodyPr wrap="none" anchor="ctr"/>
              <a:lstStyle/>
              <a:p>
                <a:pPr eaLnBrk="0" hangingPunct="0"/>
                <a:endParaRPr lang="en-US" dirty="0"/>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p:spPr>
            <p:txBody>
              <a:bodyPr wrap="none" anchor="ctr"/>
              <a:lstStyle/>
              <a:p>
                <a:pPr eaLnBrk="0" hangingPunct="0"/>
                <a:endParaRPr lang="en-US" dirty="0"/>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p:spPr>
            <p:txBody>
              <a:bodyPr wrap="none" anchor="ctr"/>
              <a:lstStyle/>
              <a:p>
                <a:pPr eaLnBrk="0" hangingPunct="0"/>
                <a:endParaRPr lang="en-US" dirty="0"/>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p:spPr>
          <p:txBody>
            <a:bodyPr wrap="none" anchor="ctr"/>
            <a:lstStyle/>
            <a:p>
              <a:pPr eaLnBrk="0" hangingPunct="0"/>
              <a:endParaRPr lang="en-US" dirty="0"/>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p:spPr>
          <p:txBody>
            <a:bodyPr wrap="none" anchor="ctr"/>
            <a:lstStyle/>
            <a:p>
              <a:pPr eaLnBrk="0" hangingPunct="0"/>
              <a:endParaRPr lang="en-US" dirty="0"/>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eaLnBrk="0" hangingPunct="0"/>
              <a:endParaRPr lang="en-US" dirty="0"/>
            </a:p>
          </p:txBody>
        </p:sp>
      </p:grpSp>
      <p:sp>
        <p:nvSpPr>
          <p:cNvPr id="5132"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5133"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dirty="0"/>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dirty="0"/>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4CF02011-C5E4-461C-9793-2036FA805615}"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035D4B8C-9625-48C0-82E3-9A99C050AC4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2952DA9D-A823-4C8F-BE78-8DAE1C5A1673}"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BDD00B99-D6CC-4C1A-AF95-B98018705D7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057DD146-A963-43E9-AF73-B9EEEB7983B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B696F124-151A-43A2-AFE3-9ED64342ED0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dirty="0"/>
          </a:p>
        </p:txBody>
      </p:sp>
      <p:sp>
        <p:nvSpPr>
          <p:cNvPr id="8"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13"/>
          <p:cNvSpPr>
            <a:spLocks noGrp="1" noChangeArrowheads="1"/>
          </p:cNvSpPr>
          <p:nvPr>
            <p:ph type="sldNum" sz="quarter" idx="12"/>
          </p:nvPr>
        </p:nvSpPr>
        <p:spPr>
          <a:ln/>
        </p:spPr>
        <p:txBody>
          <a:bodyPr/>
          <a:lstStyle>
            <a:lvl1pPr>
              <a:defRPr/>
            </a:lvl1pPr>
          </a:lstStyle>
          <a:p>
            <a:pPr>
              <a:defRPr/>
            </a:pPr>
            <a:fld id="{9ED4CCA8-CDCD-473E-A832-801FADF49356}"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dirty="0"/>
          </a:p>
        </p:txBody>
      </p:sp>
      <p:sp>
        <p:nvSpPr>
          <p:cNvPr id="4"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13"/>
          <p:cNvSpPr>
            <a:spLocks noGrp="1" noChangeArrowheads="1"/>
          </p:cNvSpPr>
          <p:nvPr>
            <p:ph type="sldNum" sz="quarter" idx="12"/>
          </p:nvPr>
        </p:nvSpPr>
        <p:spPr>
          <a:ln/>
        </p:spPr>
        <p:txBody>
          <a:bodyPr/>
          <a:lstStyle>
            <a:lvl1pPr>
              <a:defRPr/>
            </a:lvl1pPr>
          </a:lstStyle>
          <a:p>
            <a:pPr>
              <a:defRPr/>
            </a:pPr>
            <a:fld id="{619CC90D-63B7-42B0-AD2F-54C825EFCF02}"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dirty="0"/>
          </a:p>
        </p:txBody>
      </p:sp>
      <p:sp>
        <p:nvSpPr>
          <p:cNvPr id="3"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13"/>
          <p:cNvSpPr>
            <a:spLocks noGrp="1" noChangeArrowheads="1"/>
          </p:cNvSpPr>
          <p:nvPr>
            <p:ph type="sldNum" sz="quarter" idx="12"/>
          </p:nvPr>
        </p:nvSpPr>
        <p:spPr>
          <a:ln/>
        </p:spPr>
        <p:txBody>
          <a:bodyPr/>
          <a:lstStyle>
            <a:lvl1pPr>
              <a:defRPr/>
            </a:lvl1pPr>
          </a:lstStyle>
          <a:p>
            <a:pPr>
              <a:defRPr/>
            </a:pPr>
            <a:fld id="{3CACDF56-CFD1-463D-9C43-19D7352DB9DC}"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0F5A50CC-5789-4CE3-AA8F-3EAE7B1AA270}"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E2013250-094F-419D-AC7A-28F0D042CEAB}"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p:spPr>
        <p:txBody>
          <a:bodyPr wrap="none" anchor="ctr"/>
          <a:lstStyle/>
          <a:p>
            <a:pPr algn="ctr"/>
            <a:endParaRPr kumimoji="1" lang="en-US" sz="2400" dirty="0"/>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p:spPr>
        <p:txBody>
          <a:bodyPr wrap="none" anchor="ctr"/>
          <a:lstStyle/>
          <a:p>
            <a:pPr algn="ctr"/>
            <a:endParaRPr kumimoji="1" lang="en-US" sz="2400" dirty="0"/>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p:spPr>
        <p:txBody>
          <a:bodyPr wrap="none" anchor="ctr"/>
          <a:lstStyle/>
          <a:p>
            <a:pPr algn="ctr"/>
            <a:endParaRPr kumimoji="1" lang="en-US" sz="2400" dirty="0"/>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p:spPr>
        <p:txBody>
          <a:bodyPr wrap="none" anchor="ctr"/>
          <a:lstStyle/>
          <a:p>
            <a:pPr algn="ctr"/>
            <a:endParaRPr kumimoji="1" lang="en-US" sz="2400" dirty="0"/>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p:spPr>
        <p:txBody>
          <a:bodyPr wrap="none" anchor="ctr"/>
          <a:lstStyle/>
          <a:p>
            <a:pPr algn="ctr"/>
            <a:endParaRPr kumimoji="1" lang="en-US" sz="2400" dirty="0"/>
          </a:p>
        </p:txBody>
      </p:sp>
      <p:sp>
        <p:nvSpPr>
          <p:cNvPr id="103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p:spPr>
        <p:txBody>
          <a:bodyPr wrap="none" anchor="ctr"/>
          <a:lstStyle/>
          <a:p>
            <a:pPr algn="ctr"/>
            <a:endParaRPr kumimoji="1" lang="en-US" sz="2400" dirty="0"/>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p:spPr>
        <p:txBody>
          <a:bodyPr wrap="none" anchor="ctr"/>
          <a:lstStyle/>
          <a:p>
            <a:pPr algn="ctr"/>
            <a:endParaRPr kumimoji="1" lang="en-US" sz="2400" dirty="0"/>
          </a:p>
        </p:txBody>
      </p:sp>
      <p:sp>
        <p:nvSpPr>
          <p:cNvPr id="103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7"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atin typeface="Tahoma" charset="0"/>
                <a:cs typeface="+mn-cs"/>
              </a:defRPr>
            </a:lvl1pPr>
          </a:lstStyle>
          <a:p>
            <a:pPr>
              <a:defRPr/>
            </a:pPr>
            <a:endParaRPr lang="en-US" dirty="0"/>
          </a:p>
        </p:txBody>
      </p:sp>
      <p:sp>
        <p:nvSpPr>
          <p:cNvPr id="4108"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atin typeface="Tahoma" charset="0"/>
                <a:cs typeface="+mn-cs"/>
              </a:defRPr>
            </a:lvl1pPr>
          </a:lstStyle>
          <a:p>
            <a:pPr>
              <a:defRPr/>
            </a:pPr>
            <a:endParaRPr lang="en-US" dirty="0"/>
          </a:p>
        </p:txBody>
      </p:sp>
      <p:sp>
        <p:nvSpPr>
          <p:cNvPr id="4109"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atin typeface="Tahoma" charset="0"/>
                <a:cs typeface="+mn-cs"/>
              </a:defRPr>
            </a:lvl1pPr>
          </a:lstStyle>
          <a:p>
            <a:pPr>
              <a:defRPr/>
            </a:pPr>
            <a:fld id="{9227086D-6F00-4431-AA55-198014C620C3}"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noguera@ccmilcp.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montgomerycountymd.gov/PRO/DBRC/PrevailingWageFAQ.html" TargetMode="External"/><Relationship Id="rId2" Type="http://schemas.openxmlformats.org/officeDocument/2006/relationships/hyperlink" Target="http://www.montgomerycountymd.gov/pro/DBRC/PrevailingWage.html"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uscis.gov/files/form/i-9.pdf"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wdol.gov/"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www.dol.gov/whd/forms/wh347.pdf" TargetMode="External"/><Relationship Id="rId5" Type="http://schemas.openxmlformats.org/officeDocument/2006/relationships/hyperlink" Target="http://www.dol.gov/whd/FOH/FOH_Ch15.pdf" TargetMode="External"/><Relationship Id="rId4" Type="http://schemas.openxmlformats.org/officeDocument/2006/relationships/hyperlink" Target="http://www.dol.gov/compliance/laws/comp-dbra.htm" TargetMode="Externa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mailto:snoguera@ccmilcp.com"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hyperlink" Target="mailto:dwilder@ccmilcp.com"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41375" y="1676400"/>
            <a:ext cx="7772400" cy="1462088"/>
          </a:xfrm>
        </p:spPr>
        <p:txBody>
          <a:bodyPr/>
          <a:lstStyle/>
          <a:p>
            <a:pPr algn="ctr" eaLnBrk="1" hangingPunct="1"/>
            <a:br>
              <a:rPr lang="en-US" dirty="0"/>
            </a:br>
            <a:r>
              <a:rPr lang="en-US" dirty="0"/>
              <a:t>Montgomery County’s Prevailing Wage Requirements</a:t>
            </a:r>
          </a:p>
        </p:txBody>
      </p:sp>
      <p:sp>
        <p:nvSpPr>
          <p:cNvPr id="3075" name="Rectangle 3"/>
          <p:cNvSpPr>
            <a:spLocks noGrp="1" noChangeArrowheads="1"/>
          </p:cNvSpPr>
          <p:nvPr>
            <p:ph type="subTitle" idx="1"/>
          </p:nvPr>
        </p:nvSpPr>
        <p:spPr>
          <a:xfrm>
            <a:off x="1447800" y="3505200"/>
            <a:ext cx="6400800" cy="3048000"/>
          </a:xfrm>
        </p:spPr>
        <p:txBody>
          <a:bodyPr/>
          <a:lstStyle/>
          <a:p>
            <a:pPr eaLnBrk="1" hangingPunct="1">
              <a:lnSpc>
                <a:spcPct val="80000"/>
              </a:lnSpc>
            </a:pPr>
            <a:r>
              <a:rPr lang="en-US" sz="2400" dirty="0"/>
              <a:t>Presented by </a:t>
            </a:r>
          </a:p>
          <a:p>
            <a:pPr eaLnBrk="1" hangingPunct="1">
              <a:lnSpc>
                <a:spcPct val="80000"/>
              </a:lnSpc>
            </a:pPr>
            <a:r>
              <a:rPr lang="en-US" sz="2400" dirty="0"/>
              <a:t>Contractor Compliance and Monitoring Inc. </a:t>
            </a:r>
          </a:p>
          <a:p>
            <a:pPr eaLnBrk="1" hangingPunct="1">
              <a:lnSpc>
                <a:spcPct val="80000"/>
              </a:lnSpc>
            </a:pPr>
            <a:r>
              <a:rPr lang="en-US" sz="2400" dirty="0"/>
              <a:t>Deborah Wilder and Steve Noguera</a:t>
            </a:r>
          </a:p>
          <a:p>
            <a:pPr eaLnBrk="1" hangingPunct="1">
              <a:lnSpc>
                <a:spcPct val="80000"/>
              </a:lnSpc>
            </a:pPr>
            <a:r>
              <a:rPr lang="en-US" sz="2400" dirty="0"/>
              <a:t>443-906-2187</a:t>
            </a:r>
          </a:p>
          <a:p>
            <a:r>
              <a:rPr lang="en-US" sz="2000" dirty="0">
                <a:solidFill>
                  <a:srgbClr val="0070C0"/>
                </a:solidFill>
                <a:hlinkClick r:id="rId3"/>
              </a:rPr>
              <a:t>snoguera@ccmilcp.com</a:t>
            </a:r>
            <a:endParaRPr lang="en-US" sz="2000" dirty="0">
              <a:solidFill>
                <a:srgbClr val="0070C0"/>
              </a:solidFill>
            </a:endParaRPr>
          </a:p>
          <a:p>
            <a:pPr eaLnBrk="1" hangingPunct="1">
              <a:lnSpc>
                <a:spcPct val="80000"/>
              </a:lnSpc>
            </a:pPr>
            <a:endParaRPr lang="en-US" sz="2000" dirty="0"/>
          </a:p>
          <a:p>
            <a:pPr eaLnBrk="1" hangingPunct="1">
              <a:lnSpc>
                <a:spcPct val="80000"/>
              </a:lnSpc>
            </a:pPr>
            <a:r>
              <a:rPr lang="en-US" sz="1000" dirty="0"/>
              <a:t>© Deborah Wilder 2021</a:t>
            </a:r>
          </a:p>
        </p:txBody>
      </p:sp>
      <p:pic>
        <p:nvPicPr>
          <p:cNvPr id="5" name="Picture 4" descr="CCMI logo big.jpg"/>
          <p:cNvPicPr>
            <a:picLocks noChangeAspect="1"/>
          </p:cNvPicPr>
          <p:nvPr/>
        </p:nvPicPr>
        <p:blipFill>
          <a:blip r:embed="rId4" cstate="print"/>
          <a:stretch>
            <a:fillRect/>
          </a:stretch>
        </p:blipFill>
        <p:spPr>
          <a:xfrm>
            <a:off x="6705600" y="4597191"/>
            <a:ext cx="2010919" cy="1789321"/>
          </a:xfrm>
          <a:prstGeom prst="rect">
            <a:avLst/>
          </a:prstGeom>
        </p:spPr>
      </p:pic>
      <p:pic>
        <p:nvPicPr>
          <p:cNvPr id="1026" name="Picture 2" descr="Spri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352" y="838200"/>
            <a:ext cx="9144000" cy="85725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Fringe Benefits</a:t>
            </a:r>
          </a:p>
        </p:txBody>
      </p:sp>
      <p:sp>
        <p:nvSpPr>
          <p:cNvPr id="3" name="Content Placeholder 2"/>
          <p:cNvSpPr>
            <a:spLocks noGrp="1"/>
          </p:cNvSpPr>
          <p:nvPr>
            <p:ph idx="1"/>
          </p:nvPr>
        </p:nvSpPr>
        <p:spPr/>
        <p:txBody>
          <a:bodyPr/>
          <a:lstStyle/>
          <a:p>
            <a:r>
              <a:rPr lang="en-US" dirty="0"/>
              <a:t>Pension</a:t>
            </a:r>
          </a:p>
          <a:p>
            <a:pPr lvl="1"/>
            <a:r>
              <a:rPr lang="en-US" dirty="0"/>
              <a:t>Must meet DOL/ERISA guidelines</a:t>
            </a:r>
          </a:p>
          <a:p>
            <a:pPr lvl="1"/>
            <a:endParaRPr lang="en-US" sz="800" dirty="0"/>
          </a:p>
          <a:p>
            <a:pPr lvl="1"/>
            <a:r>
              <a:rPr lang="en-US" dirty="0"/>
              <a:t>Special DB Pension plans allow for differing pension amounts to be contributed for different wage rates/packages</a:t>
            </a:r>
          </a:p>
          <a:p>
            <a:pPr lvl="1"/>
            <a:endParaRPr lang="en-US" sz="800" dirty="0"/>
          </a:p>
          <a:p>
            <a:pPr lvl="1"/>
            <a:r>
              <a:rPr lang="en-US" dirty="0"/>
              <a:t>Profit Sharing Plans do not apply</a:t>
            </a:r>
          </a:p>
          <a:p>
            <a:pPr lvl="1"/>
            <a:endParaRPr lang="en-US" dirty="0"/>
          </a:p>
        </p:txBody>
      </p:sp>
    </p:spTree>
    <p:extLst>
      <p:ext uri="{BB962C8B-B14F-4D97-AF65-F5344CB8AC3E}">
        <p14:creationId xmlns:p14="http://schemas.microsoft.com/office/powerpoint/2010/main" val="1739635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dirty="0"/>
              <a:t>Fringe Benefits</a:t>
            </a:r>
          </a:p>
        </p:txBody>
      </p:sp>
      <p:sp>
        <p:nvSpPr>
          <p:cNvPr id="3" name="Content Placeholder 2"/>
          <p:cNvSpPr>
            <a:spLocks noGrp="1"/>
          </p:cNvSpPr>
          <p:nvPr>
            <p:ph idx="1"/>
          </p:nvPr>
        </p:nvSpPr>
        <p:spPr/>
        <p:txBody>
          <a:bodyPr/>
          <a:lstStyle/>
          <a:p>
            <a:pPr>
              <a:defRPr/>
            </a:pPr>
            <a:r>
              <a:rPr lang="en-US" dirty="0"/>
              <a:t>Amortization of H&amp;W benefits</a:t>
            </a:r>
          </a:p>
          <a:p>
            <a:pPr marL="0" indent="0" algn="ctr">
              <a:buFont typeface="Wingdings" pitchFamily="2" charset="2"/>
              <a:buNone/>
              <a:defRPr/>
            </a:pPr>
            <a:r>
              <a:rPr lang="en-US" sz="2800" dirty="0"/>
              <a:t>Monthly premium X 12 months ÷ 2080 =</a:t>
            </a:r>
          </a:p>
          <a:p>
            <a:pPr marL="0" indent="0" algn="ctr">
              <a:buFont typeface="Wingdings" pitchFamily="2" charset="2"/>
              <a:buNone/>
              <a:defRPr/>
            </a:pPr>
            <a:r>
              <a:rPr lang="en-US" sz="2800" dirty="0"/>
              <a:t>	Per hour rate for PW purposes</a:t>
            </a:r>
          </a:p>
          <a:p>
            <a:pPr marL="0" indent="0">
              <a:buFont typeface="Wingdings" pitchFamily="2" charset="2"/>
              <a:buNone/>
              <a:defRPr/>
            </a:pPr>
            <a:endParaRPr lang="en-US" sz="1000" dirty="0"/>
          </a:p>
          <a:p>
            <a:pPr marL="0" indent="0">
              <a:buFont typeface="Wingdings" pitchFamily="2" charset="2"/>
              <a:buNone/>
              <a:defRPr/>
            </a:pPr>
            <a:endParaRPr lang="en-US" sz="1000" dirty="0"/>
          </a:p>
          <a:p>
            <a:pPr>
              <a:defRPr/>
            </a:pPr>
            <a:r>
              <a:rPr lang="en-US" dirty="0"/>
              <a:t>Amortization of Vac/Hol benefits</a:t>
            </a:r>
          </a:p>
          <a:p>
            <a:pPr marL="0" indent="0" algn="ctr">
              <a:buNone/>
              <a:defRPr/>
            </a:pPr>
            <a:r>
              <a:rPr lang="en-US" sz="2800" dirty="0"/>
              <a:t>Total Number of Hours accrued per year </a:t>
            </a:r>
          </a:p>
          <a:p>
            <a:pPr marL="0" indent="0" algn="ctr">
              <a:buNone/>
              <a:defRPr/>
            </a:pPr>
            <a:r>
              <a:rPr lang="en-US" sz="2800" dirty="0"/>
              <a:t>X RRP(regular rate of pay) ÷ 2080=</a:t>
            </a:r>
          </a:p>
          <a:p>
            <a:pPr marL="0" indent="0" algn="ctr">
              <a:buFont typeface="Wingdings" pitchFamily="2" charset="2"/>
              <a:buNone/>
              <a:defRPr/>
            </a:pPr>
            <a:r>
              <a:rPr lang="en-US" sz="2800" dirty="0"/>
              <a:t>	Per hour rate for PW purposes</a:t>
            </a:r>
          </a:p>
          <a:p>
            <a:pPr marL="0" indent="0">
              <a:buFont typeface="Wingdings" pitchFamily="2" charset="2"/>
              <a:buNone/>
              <a:defRPr/>
            </a:pPr>
            <a:endParaRPr lang="en-US" dirty="0"/>
          </a:p>
          <a:p>
            <a:pPr marL="0" indent="0">
              <a:buFont typeface="Wingdings" pitchFamily="2" charset="2"/>
              <a:buNone/>
              <a:defRPr/>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Maryland/Montgomery Co. Apprenticeship Rules</a:t>
            </a:r>
          </a:p>
        </p:txBody>
      </p:sp>
      <p:sp>
        <p:nvSpPr>
          <p:cNvPr id="3" name="Content Placeholder 2"/>
          <p:cNvSpPr>
            <a:spLocks noGrp="1"/>
          </p:cNvSpPr>
          <p:nvPr>
            <p:ph idx="1"/>
          </p:nvPr>
        </p:nvSpPr>
        <p:spPr>
          <a:xfrm>
            <a:off x="1182688" y="1828800"/>
            <a:ext cx="7772400" cy="5029200"/>
          </a:xfrm>
        </p:spPr>
        <p:txBody>
          <a:bodyPr/>
          <a:lstStyle/>
          <a:p>
            <a:r>
              <a:rPr lang="en-US" sz="2800" b="1" dirty="0">
                <a:solidFill>
                  <a:srgbClr val="FF0000"/>
                </a:solidFill>
              </a:rPr>
              <a:t>Only</a:t>
            </a:r>
            <a:r>
              <a:rPr lang="en-US" sz="2800" dirty="0"/>
              <a:t> those individuals actively enrolled in an approved apprenticeship program may be paid apprenticeship rates.</a:t>
            </a:r>
          </a:p>
          <a:p>
            <a:pPr lvl="1"/>
            <a:r>
              <a:rPr lang="en-US" sz="2400" dirty="0"/>
              <a:t>Maryland, Virginia or Washington DC Apprenticeship Training Council  or </a:t>
            </a:r>
          </a:p>
          <a:p>
            <a:pPr marL="914400" lvl="2" indent="0">
              <a:buNone/>
            </a:pPr>
            <a:endParaRPr lang="en-US" dirty="0"/>
          </a:p>
          <a:p>
            <a:pPr marL="914400" lvl="2" indent="0">
              <a:buNone/>
            </a:pPr>
            <a:r>
              <a:rPr lang="en-US" sz="2000" dirty="0">
                <a:solidFill>
                  <a:srgbClr val="0070C0"/>
                </a:solidFill>
              </a:rPr>
              <a:t>DLLR adopted this change in 2018, ending the restriction on apprenticeship pay only to Maryland enrolled apprentices and expanding the practice of allowing apprentices from programs in Washington DC and Virginia to also receive apprenticeship pay.</a:t>
            </a:r>
          </a:p>
        </p:txBody>
      </p:sp>
    </p:spTree>
    <p:extLst>
      <p:ext uri="{BB962C8B-B14F-4D97-AF65-F5344CB8AC3E}">
        <p14:creationId xmlns:p14="http://schemas.microsoft.com/office/powerpoint/2010/main" val="6492971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Maryland/Montgomery Co. Apprenticeship Rules</a:t>
            </a:r>
          </a:p>
        </p:txBody>
      </p:sp>
      <p:sp>
        <p:nvSpPr>
          <p:cNvPr id="3" name="Content Placeholder 2"/>
          <p:cNvSpPr>
            <a:spLocks noGrp="1"/>
          </p:cNvSpPr>
          <p:nvPr>
            <p:ph idx="1"/>
          </p:nvPr>
        </p:nvSpPr>
        <p:spPr>
          <a:xfrm>
            <a:off x="1189185" y="1766888"/>
            <a:ext cx="7772400" cy="4876799"/>
          </a:xfrm>
        </p:spPr>
        <p:txBody>
          <a:bodyPr/>
          <a:lstStyle/>
          <a:p>
            <a:r>
              <a:rPr lang="en-US" dirty="0"/>
              <a:t>Apprentices must be properly supervised</a:t>
            </a:r>
          </a:p>
          <a:p>
            <a:pPr marL="0" indent="0">
              <a:buNone/>
            </a:pPr>
            <a:endParaRPr lang="en-US" sz="800" dirty="0"/>
          </a:p>
          <a:p>
            <a:r>
              <a:rPr lang="en-US" dirty="0"/>
              <a:t>Apprentices must be employed in proper ratio. Based on ratio of approved program, but no more than 1:1</a:t>
            </a:r>
          </a:p>
          <a:p>
            <a:pPr marL="0" indent="0">
              <a:buNone/>
            </a:pPr>
            <a:endParaRPr lang="en-US" sz="800" dirty="0"/>
          </a:p>
          <a:p>
            <a:r>
              <a:rPr lang="en-US" dirty="0"/>
              <a:t>No pre-apprentices</a:t>
            </a:r>
          </a:p>
          <a:p>
            <a:endParaRPr lang="en-US" sz="800" dirty="0"/>
          </a:p>
          <a:p>
            <a:pPr marL="0" indent="0">
              <a:buNone/>
            </a:pPr>
            <a:r>
              <a:rPr lang="en-US" sz="2400" b="1" dirty="0">
                <a:solidFill>
                  <a:srgbClr val="FF0000"/>
                </a:solidFill>
              </a:rPr>
              <a:t>ALL contractors shall employ only competent workers and apprentices and may NOT employ anyone classified as a HELPER or TRAINEE</a:t>
            </a:r>
            <a:r>
              <a:rPr lang="en-US" b="1" dirty="0">
                <a:solidFill>
                  <a:srgbClr val="FF0000"/>
                </a:solidFill>
              </a:rPr>
              <a:t>.</a:t>
            </a:r>
          </a:p>
        </p:txBody>
      </p:sp>
    </p:spTree>
    <p:extLst>
      <p:ext uri="{BB962C8B-B14F-4D97-AF65-F5344CB8AC3E}">
        <p14:creationId xmlns:p14="http://schemas.microsoft.com/office/powerpoint/2010/main" val="14256503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Training Contributions</a:t>
            </a:r>
          </a:p>
        </p:txBody>
      </p:sp>
      <p:sp>
        <p:nvSpPr>
          <p:cNvPr id="3" name="Content Placeholder 2"/>
          <p:cNvSpPr>
            <a:spLocks noGrp="1"/>
          </p:cNvSpPr>
          <p:nvPr>
            <p:ph idx="1"/>
          </p:nvPr>
        </p:nvSpPr>
        <p:spPr/>
        <p:txBody>
          <a:bodyPr/>
          <a:lstStyle/>
          <a:p>
            <a:r>
              <a:rPr lang="en-US" dirty="0"/>
              <a:t>State of Maryland adopted a separate obligation to contribute a portion of the prevailing wage amount to training committees.</a:t>
            </a:r>
          </a:p>
          <a:p>
            <a:pPr marL="0" indent="0">
              <a:buNone/>
            </a:pPr>
            <a:endParaRPr lang="en-US" sz="2800" b="1" dirty="0">
              <a:solidFill>
                <a:srgbClr val="FF0000"/>
              </a:solidFill>
            </a:endParaRPr>
          </a:p>
          <a:p>
            <a:pPr marL="0" indent="0">
              <a:buNone/>
            </a:pPr>
            <a:r>
              <a:rPr lang="en-US" sz="2800" b="1" dirty="0">
                <a:solidFill>
                  <a:srgbClr val="FF0000"/>
                </a:solidFill>
              </a:rPr>
              <a:t>Montgomery County did NOT adopt this requirement for any of its County projects</a:t>
            </a:r>
          </a:p>
        </p:txBody>
      </p:sp>
    </p:spTree>
    <p:extLst>
      <p:ext uri="{BB962C8B-B14F-4D97-AF65-F5344CB8AC3E}">
        <p14:creationId xmlns:p14="http://schemas.microsoft.com/office/powerpoint/2010/main" val="30208511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Onsite Interviews</a:t>
            </a:r>
          </a:p>
        </p:txBody>
      </p:sp>
      <p:sp>
        <p:nvSpPr>
          <p:cNvPr id="3" name="Content Placeholder 2"/>
          <p:cNvSpPr>
            <a:spLocks noGrp="1"/>
          </p:cNvSpPr>
          <p:nvPr>
            <p:ph idx="1"/>
          </p:nvPr>
        </p:nvSpPr>
        <p:spPr/>
        <p:txBody>
          <a:bodyPr/>
          <a:lstStyle/>
          <a:p>
            <a:r>
              <a:rPr lang="en-US" dirty="0"/>
              <a:t>On site visits typically conducted once a month </a:t>
            </a:r>
          </a:p>
          <a:p>
            <a:endParaRPr lang="en-US" sz="800" dirty="0"/>
          </a:p>
          <a:p>
            <a:endParaRPr lang="en-US" sz="800" dirty="0"/>
          </a:p>
          <a:p>
            <a:r>
              <a:rPr lang="en-US" dirty="0"/>
              <a:t>Verification that prevailing wage rates are posted on the jobsite </a:t>
            </a:r>
          </a:p>
          <a:p>
            <a:endParaRPr lang="en-US" sz="800" dirty="0"/>
          </a:p>
          <a:p>
            <a:pPr marL="0" indent="0" algn="ctr">
              <a:buNone/>
            </a:pPr>
            <a:r>
              <a:rPr lang="en-US" sz="2800" b="1" dirty="0">
                <a:solidFill>
                  <a:srgbClr val="FF0000"/>
                </a:solidFill>
              </a:rPr>
              <a:t>Posting of prevailing wage rates at each jobsite is required by County law</a:t>
            </a:r>
          </a:p>
        </p:txBody>
      </p:sp>
    </p:spTree>
    <p:extLst>
      <p:ext uri="{BB962C8B-B14F-4D97-AF65-F5344CB8AC3E}">
        <p14:creationId xmlns:p14="http://schemas.microsoft.com/office/powerpoint/2010/main" val="21292178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Onsite Interviews</a:t>
            </a:r>
          </a:p>
        </p:txBody>
      </p:sp>
      <p:sp>
        <p:nvSpPr>
          <p:cNvPr id="3" name="Content Placeholder 2"/>
          <p:cNvSpPr>
            <a:spLocks noGrp="1"/>
          </p:cNvSpPr>
          <p:nvPr>
            <p:ph idx="1"/>
          </p:nvPr>
        </p:nvSpPr>
        <p:spPr/>
        <p:txBody>
          <a:bodyPr/>
          <a:lstStyle/>
          <a:p>
            <a:r>
              <a:rPr lang="en-US" dirty="0"/>
              <a:t>Randomly interview workers on the project for proper work classification and pay rate. </a:t>
            </a:r>
          </a:p>
          <a:p>
            <a:endParaRPr lang="en-US" sz="800" dirty="0"/>
          </a:p>
          <a:p>
            <a:r>
              <a:rPr lang="en-US" dirty="0"/>
              <a:t>Employees should carry a recent paycheck stub with them.</a:t>
            </a:r>
          </a:p>
          <a:p>
            <a:endParaRPr lang="en-US" sz="800" dirty="0"/>
          </a:p>
          <a:p>
            <a:r>
              <a:rPr lang="en-US" dirty="0"/>
              <a:t>This information is cross referenced against the certified payrolls submitted.</a:t>
            </a:r>
          </a:p>
        </p:txBody>
      </p:sp>
    </p:spTree>
    <p:extLst>
      <p:ext uri="{BB962C8B-B14F-4D97-AF65-F5344CB8AC3E}">
        <p14:creationId xmlns:p14="http://schemas.microsoft.com/office/powerpoint/2010/main" val="13660852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Forms and Certified Payroll</a:t>
            </a:r>
          </a:p>
        </p:txBody>
      </p:sp>
      <p:sp>
        <p:nvSpPr>
          <p:cNvPr id="3" name="Content Placeholder 2"/>
          <p:cNvSpPr>
            <a:spLocks noGrp="1"/>
          </p:cNvSpPr>
          <p:nvPr>
            <p:ph idx="1"/>
          </p:nvPr>
        </p:nvSpPr>
        <p:spPr/>
        <p:txBody>
          <a:bodyPr/>
          <a:lstStyle/>
          <a:p>
            <a:r>
              <a:rPr lang="en-US" sz="2800" dirty="0"/>
              <a:t>Certified Payrolls are required to be submitted on all Montgomery County projects under this ordinance. </a:t>
            </a:r>
          </a:p>
          <a:p>
            <a:endParaRPr lang="en-US" sz="800" dirty="0"/>
          </a:p>
          <a:p>
            <a:r>
              <a:rPr lang="en-US" sz="2800" dirty="0"/>
              <a:t>Certified payrolls must be submitted through LCPtracker (Web-based electronic submission of certified payrolls).</a:t>
            </a:r>
          </a:p>
          <a:p>
            <a:endParaRPr lang="en-US" sz="800" dirty="0"/>
          </a:p>
          <a:p>
            <a:pPr marL="0" indent="0">
              <a:buNone/>
            </a:pPr>
            <a:r>
              <a:rPr lang="en-US" sz="2800" b="1" i="1" dirty="0">
                <a:solidFill>
                  <a:srgbClr val="FF0000"/>
                </a:solidFill>
              </a:rPr>
              <a:t>Payrolls MUST be submitted within 14 days after the end of each payroll period.</a:t>
            </a:r>
          </a:p>
        </p:txBody>
      </p:sp>
    </p:spTree>
    <p:extLst>
      <p:ext uri="{BB962C8B-B14F-4D97-AF65-F5344CB8AC3E}">
        <p14:creationId xmlns:p14="http://schemas.microsoft.com/office/powerpoint/2010/main" val="34345842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Forms and Certified Payrolls</a:t>
            </a:r>
          </a:p>
        </p:txBody>
      </p:sp>
      <p:sp>
        <p:nvSpPr>
          <p:cNvPr id="3" name="Content Placeholder 2"/>
          <p:cNvSpPr>
            <a:spLocks noGrp="1"/>
          </p:cNvSpPr>
          <p:nvPr>
            <p:ph idx="1"/>
          </p:nvPr>
        </p:nvSpPr>
        <p:spPr/>
        <p:txBody>
          <a:bodyPr/>
          <a:lstStyle/>
          <a:p>
            <a:r>
              <a:rPr lang="en-US" dirty="0"/>
              <a:t>All weeks must be accounted for from the start of the contractor’s work to completion.</a:t>
            </a:r>
          </a:p>
          <a:p>
            <a:endParaRPr lang="en-US" sz="1050" dirty="0"/>
          </a:p>
          <a:p>
            <a:r>
              <a:rPr lang="en-US" dirty="0"/>
              <a:t>File a Statement of Non Performance when work is not being performed in a specific week</a:t>
            </a:r>
          </a:p>
          <a:p>
            <a:pPr marL="0" indent="0">
              <a:buNone/>
            </a:pPr>
            <a:endParaRPr lang="en-US" dirty="0"/>
          </a:p>
        </p:txBody>
      </p:sp>
    </p:spTree>
    <p:extLst>
      <p:ext uri="{BB962C8B-B14F-4D97-AF65-F5344CB8AC3E}">
        <p14:creationId xmlns:p14="http://schemas.microsoft.com/office/powerpoint/2010/main" val="29146598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Documentation and Contractor Liability</a:t>
            </a:r>
          </a:p>
        </p:txBody>
      </p:sp>
      <p:sp>
        <p:nvSpPr>
          <p:cNvPr id="3" name="Content Placeholder 2"/>
          <p:cNvSpPr>
            <a:spLocks noGrp="1"/>
          </p:cNvSpPr>
          <p:nvPr>
            <p:ph idx="1"/>
          </p:nvPr>
        </p:nvSpPr>
        <p:spPr>
          <a:xfrm>
            <a:off x="1219200" y="1828800"/>
            <a:ext cx="7772400" cy="5029200"/>
          </a:xfrm>
        </p:spPr>
        <p:txBody>
          <a:bodyPr/>
          <a:lstStyle/>
          <a:p>
            <a:r>
              <a:rPr lang="en-US" sz="2800" b="1" dirty="0"/>
              <a:t>Each contractor has the obligation to maintain complete and accurate payroll records. (time cards, cancelled checks, wage statements)</a:t>
            </a:r>
          </a:p>
          <a:p>
            <a:endParaRPr lang="en-US" sz="800" dirty="0"/>
          </a:p>
          <a:p>
            <a:r>
              <a:rPr lang="en-US" sz="2800" b="1" dirty="0"/>
              <a:t>A contractor shall be liable for the underpayment of prevailing wages by all subtier subcontractors</a:t>
            </a:r>
            <a:r>
              <a:rPr lang="en-US" dirty="0"/>
              <a:t>.</a:t>
            </a:r>
          </a:p>
          <a:p>
            <a:pPr lvl="1"/>
            <a:r>
              <a:rPr lang="en-US" sz="2400" b="1" dirty="0">
                <a:solidFill>
                  <a:srgbClr val="FF0000"/>
                </a:solidFill>
              </a:rPr>
              <a:t>Liquidated Damages applicable to any subcontractor and will be withheld by the County from the funds to be paid to the prime contractor.</a:t>
            </a:r>
          </a:p>
        </p:txBody>
      </p:sp>
    </p:spTree>
    <p:extLst>
      <p:ext uri="{BB962C8B-B14F-4D97-AF65-F5344CB8AC3E}">
        <p14:creationId xmlns:p14="http://schemas.microsoft.com/office/powerpoint/2010/main" val="3514615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algn="ctr" eaLnBrk="1" hangingPunct="1"/>
            <a:r>
              <a:rPr lang="en-US" sz="4000" dirty="0"/>
              <a:t>Montgomery County’s Prevailing Wage Overview</a:t>
            </a:r>
          </a:p>
        </p:txBody>
      </p:sp>
      <p:sp>
        <p:nvSpPr>
          <p:cNvPr id="4099" name="Rectangle 3"/>
          <p:cNvSpPr>
            <a:spLocks noGrp="1" noChangeArrowheads="1"/>
          </p:cNvSpPr>
          <p:nvPr>
            <p:ph type="body" idx="1"/>
          </p:nvPr>
        </p:nvSpPr>
        <p:spPr/>
        <p:txBody>
          <a:bodyPr/>
          <a:lstStyle/>
          <a:p>
            <a:pPr eaLnBrk="1" hangingPunct="1">
              <a:defRPr/>
            </a:pPr>
            <a:r>
              <a:rPr lang="en-US" sz="2800" dirty="0"/>
              <a:t>Adopted September 9, 2008</a:t>
            </a:r>
          </a:p>
          <a:p>
            <a:pPr eaLnBrk="1" hangingPunct="1">
              <a:buFont typeface="Wingdings" pitchFamily="2" charset="2"/>
              <a:buNone/>
              <a:defRPr/>
            </a:pPr>
            <a:endParaRPr lang="en-US" sz="800" dirty="0"/>
          </a:p>
          <a:p>
            <a:pPr eaLnBrk="1" hangingPunct="1">
              <a:defRPr/>
            </a:pPr>
            <a:r>
              <a:rPr lang="en-US" sz="2800" dirty="0"/>
              <a:t>Effective July 1, 2009</a:t>
            </a:r>
          </a:p>
          <a:p>
            <a:pPr eaLnBrk="1" hangingPunct="1">
              <a:defRPr/>
            </a:pPr>
            <a:endParaRPr lang="en-US" sz="800" dirty="0"/>
          </a:p>
          <a:p>
            <a:pPr eaLnBrk="1" hangingPunct="1">
              <a:defRPr/>
            </a:pPr>
            <a:r>
              <a:rPr lang="en-US" sz="2800" dirty="0"/>
              <a:t>Requires the payment of prevailing wages on county funded construction</a:t>
            </a:r>
          </a:p>
          <a:p>
            <a:pPr lvl="1" eaLnBrk="1" hangingPunct="1">
              <a:defRPr/>
            </a:pPr>
            <a:r>
              <a:rPr lang="en-US" dirty="0"/>
              <a:t>In excess of $500,000</a:t>
            </a:r>
          </a:p>
          <a:p>
            <a:pPr marL="342900" lvl="1" indent="-342900" eaLnBrk="1" hangingPunct="1">
              <a:buClr>
                <a:schemeClr val="folHlink"/>
              </a:buClr>
              <a:buSzPct val="60000"/>
              <a:defRPr/>
            </a:pPr>
            <a:endParaRPr lang="en-US" sz="800" dirty="0"/>
          </a:p>
          <a:p>
            <a:pPr marL="342900" lvl="1" indent="-342900" eaLnBrk="1" hangingPunct="1">
              <a:buClr>
                <a:schemeClr val="folHlink"/>
              </a:buClr>
              <a:buSzPct val="60000"/>
              <a:defRPr/>
            </a:pPr>
            <a:r>
              <a:rPr lang="en-US" dirty="0"/>
              <a:t>County adopted many of Maryland’s Prevailing Wage Law provisions.</a:t>
            </a:r>
          </a:p>
          <a:p>
            <a:pPr marL="0" indent="0" eaLnBrk="1" hangingPunct="1">
              <a:buFont typeface="Wingdings" pitchFamily="2" charset="2"/>
              <a:buNone/>
              <a:defRPr/>
            </a:pPr>
            <a:endParaRPr lang="en-US" sz="800" dirty="0"/>
          </a:p>
          <a:p>
            <a:pPr marL="0" indent="0" eaLnBrk="1" hangingPunct="1">
              <a:buNone/>
              <a:defRPr/>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Liquidated Damages</a:t>
            </a:r>
          </a:p>
        </p:txBody>
      </p:sp>
      <p:sp>
        <p:nvSpPr>
          <p:cNvPr id="3" name="Content Placeholder 2"/>
          <p:cNvSpPr>
            <a:spLocks noGrp="1"/>
          </p:cNvSpPr>
          <p:nvPr>
            <p:ph idx="1"/>
          </p:nvPr>
        </p:nvSpPr>
        <p:spPr>
          <a:xfrm>
            <a:off x="1143000" y="1905000"/>
            <a:ext cx="7772400" cy="4953000"/>
          </a:xfrm>
          <a:ln>
            <a:solidFill>
              <a:schemeClr val="accent1"/>
            </a:solidFill>
          </a:ln>
        </p:spPr>
        <p:txBody>
          <a:bodyPr/>
          <a:lstStyle/>
          <a:p>
            <a:r>
              <a:rPr lang="en-US" sz="2800" dirty="0"/>
              <a:t>$10 per calendar day for late payroll submission- more than 14 days after close of payroll period. </a:t>
            </a:r>
          </a:p>
          <a:p>
            <a:pPr marL="0" indent="0">
              <a:buNone/>
            </a:pPr>
            <a:endParaRPr lang="en-US" sz="800" dirty="0"/>
          </a:p>
          <a:p>
            <a:r>
              <a:rPr lang="en-US" sz="2800" dirty="0"/>
              <a:t>$20 per worker per day for a wage underpayment (including an overtime underpayment or worker misclassification)</a:t>
            </a:r>
          </a:p>
          <a:p>
            <a:pPr lvl="1"/>
            <a:r>
              <a:rPr lang="en-US" sz="2400" dirty="0"/>
              <a:t>LDs assessed even if payroll is corrected and restitution paid. </a:t>
            </a:r>
          </a:p>
          <a:p>
            <a:endParaRPr lang="en-US" sz="800" dirty="0"/>
          </a:p>
          <a:p>
            <a:r>
              <a:rPr lang="en-US" sz="2800" dirty="0"/>
              <a:t>$50 per day for not posting prevailing wage rates on the jobsite.</a:t>
            </a:r>
          </a:p>
        </p:txBody>
      </p:sp>
    </p:spTree>
    <p:extLst>
      <p:ext uri="{BB962C8B-B14F-4D97-AF65-F5344CB8AC3E}">
        <p14:creationId xmlns:p14="http://schemas.microsoft.com/office/powerpoint/2010/main" val="33857906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LD Comparison</a:t>
            </a:r>
          </a:p>
        </p:txBody>
      </p:sp>
      <p:sp>
        <p:nvSpPr>
          <p:cNvPr id="3" name="Content Placeholder 2"/>
          <p:cNvSpPr>
            <a:spLocks noGrp="1"/>
          </p:cNvSpPr>
          <p:nvPr>
            <p:ph idx="1"/>
          </p:nvPr>
        </p:nvSpPr>
        <p:spPr>
          <a:xfrm>
            <a:off x="1182688" y="2017712"/>
            <a:ext cx="7772400" cy="4840287"/>
          </a:xfrm>
        </p:spPr>
        <p:txBody>
          <a:bodyPr numCol="2"/>
          <a:lstStyle/>
          <a:p>
            <a:pPr marL="0" indent="0">
              <a:buNone/>
            </a:pPr>
            <a:r>
              <a:rPr lang="en-US" dirty="0"/>
              <a:t>Maryland</a:t>
            </a:r>
          </a:p>
          <a:p>
            <a:pPr lvl="1"/>
            <a:r>
              <a:rPr lang="en-US" sz="2400" dirty="0"/>
              <a:t>Delinquent payrolls</a:t>
            </a:r>
          </a:p>
          <a:p>
            <a:pPr lvl="2"/>
            <a:r>
              <a:rPr lang="en-US" sz="2000" dirty="0"/>
              <a:t>$10 per day</a:t>
            </a:r>
          </a:p>
          <a:p>
            <a:pPr lvl="2"/>
            <a:endParaRPr lang="en-US" sz="2000" dirty="0"/>
          </a:p>
          <a:p>
            <a:pPr lvl="1"/>
            <a:r>
              <a:rPr lang="en-US" sz="2400" dirty="0"/>
              <a:t>Underpayment wages/ misclassification </a:t>
            </a:r>
          </a:p>
          <a:p>
            <a:pPr lvl="2"/>
            <a:r>
              <a:rPr lang="en-US" sz="2000" dirty="0"/>
              <a:t>$20 per day/worker</a:t>
            </a:r>
          </a:p>
          <a:p>
            <a:pPr lvl="2"/>
            <a:endParaRPr lang="en-US" sz="2000" dirty="0"/>
          </a:p>
          <a:p>
            <a:pPr lvl="1"/>
            <a:r>
              <a:rPr lang="en-US" sz="2400" dirty="0"/>
              <a:t>Failure to Post Wages</a:t>
            </a:r>
          </a:p>
          <a:p>
            <a:pPr lvl="2"/>
            <a:r>
              <a:rPr lang="en-US" sz="2000" dirty="0"/>
              <a:t>$50 per day</a:t>
            </a:r>
          </a:p>
          <a:p>
            <a:pPr lvl="2"/>
            <a:endParaRPr lang="en-US" sz="2000" dirty="0"/>
          </a:p>
          <a:p>
            <a:pPr lvl="2"/>
            <a:endParaRPr lang="en-US" sz="2000" dirty="0"/>
          </a:p>
          <a:p>
            <a:pPr marL="914400" lvl="2" indent="0">
              <a:buNone/>
            </a:pPr>
            <a:r>
              <a:rPr lang="en-US" sz="3200" dirty="0"/>
              <a:t>California</a:t>
            </a:r>
          </a:p>
          <a:p>
            <a:pPr lvl="1"/>
            <a:r>
              <a:rPr lang="en-US" sz="2400" dirty="0"/>
              <a:t>Delinquent payrolls</a:t>
            </a:r>
          </a:p>
          <a:p>
            <a:pPr lvl="2"/>
            <a:r>
              <a:rPr lang="en-US" sz="2000" dirty="0"/>
              <a:t>$100 per day/worker</a:t>
            </a:r>
          </a:p>
          <a:p>
            <a:pPr marL="914400" lvl="2" indent="0">
              <a:buNone/>
            </a:pPr>
            <a:endParaRPr lang="en-US" sz="1600" dirty="0"/>
          </a:p>
          <a:p>
            <a:pPr lvl="1"/>
            <a:r>
              <a:rPr lang="en-US" sz="2400" dirty="0"/>
              <a:t>Underpayment wages/ misclassification </a:t>
            </a:r>
          </a:p>
          <a:p>
            <a:pPr lvl="2"/>
            <a:r>
              <a:rPr lang="en-US" sz="2000" dirty="0"/>
              <a:t>$200 per day/worker</a:t>
            </a:r>
          </a:p>
          <a:p>
            <a:pPr lvl="2"/>
            <a:endParaRPr lang="en-US" sz="2000" dirty="0"/>
          </a:p>
          <a:p>
            <a:pPr lvl="1"/>
            <a:r>
              <a:rPr lang="en-US" sz="2400" dirty="0"/>
              <a:t>Apprenticeship Violations</a:t>
            </a:r>
          </a:p>
          <a:p>
            <a:pPr lvl="2"/>
            <a:r>
              <a:rPr lang="en-US" sz="2000" dirty="0"/>
              <a:t>$100 per day</a:t>
            </a:r>
            <a:endParaRPr lang="en-US" sz="3200" dirty="0"/>
          </a:p>
        </p:txBody>
      </p:sp>
    </p:spTree>
    <p:extLst>
      <p:ext uri="{BB962C8B-B14F-4D97-AF65-F5344CB8AC3E}">
        <p14:creationId xmlns:p14="http://schemas.microsoft.com/office/powerpoint/2010/main" val="26255163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Links and Resources</a:t>
            </a:r>
          </a:p>
        </p:txBody>
      </p:sp>
      <p:sp>
        <p:nvSpPr>
          <p:cNvPr id="3" name="Content Placeholder 2"/>
          <p:cNvSpPr>
            <a:spLocks noGrp="1"/>
          </p:cNvSpPr>
          <p:nvPr>
            <p:ph idx="1"/>
          </p:nvPr>
        </p:nvSpPr>
        <p:spPr/>
        <p:txBody>
          <a:bodyPr/>
          <a:lstStyle/>
          <a:p>
            <a:r>
              <a:rPr lang="en-US" dirty="0"/>
              <a:t>Montgomery County website:</a:t>
            </a:r>
          </a:p>
          <a:p>
            <a:pPr marL="0" indent="0">
              <a:buNone/>
            </a:pPr>
            <a:r>
              <a:rPr lang="en-US" dirty="0">
                <a:hlinkClick r:id="rId2"/>
              </a:rPr>
              <a:t>http://www.montgomerycountymd.gov/pro/DBRC/PrevailingWage.html</a:t>
            </a:r>
            <a:endParaRPr lang="en-US" dirty="0"/>
          </a:p>
          <a:p>
            <a:pPr marL="0" indent="0">
              <a:buNone/>
            </a:pPr>
            <a:endParaRPr lang="en-US" sz="800" dirty="0"/>
          </a:p>
          <a:p>
            <a:pPr marL="0" indent="0">
              <a:buNone/>
            </a:pPr>
            <a:endParaRPr lang="en-US" sz="800" dirty="0"/>
          </a:p>
          <a:p>
            <a:r>
              <a:rPr lang="en-US" dirty="0"/>
              <a:t>Frequently Asked Questions</a:t>
            </a:r>
          </a:p>
          <a:p>
            <a:pPr marL="0" indent="0">
              <a:buNone/>
            </a:pPr>
            <a:r>
              <a:rPr lang="en-US" sz="2800" dirty="0">
                <a:hlinkClick r:id="rId3"/>
              </a:rPr>
              <a:t>http://www.montgomerycountymd.gov/PRO/DBRC/PrevailingWageFAQ.html</a:t>
            </a:r>
            <a:endParaRPr lang="en-US" sz="2800" dirty="0"/>
          </a:p>
          <a:p>
            <a:pPr marL="0" indent="0">
              <a:buNone/>
            </a:pPr>
            <a:endParaRPr lang="en-US" sz="2800" dirty="0"/>
          </a:p>
          <a:p>
            <a:pPr marL="0" indent="0">
              <a:buNone/>
            </a:pPr>
            <a:endParaRPr lang="en-US" sz="2800" dirty="0"/>
          </a:p>
        </p:txBody>
      </p:sp>
    </p:spTree>
    <p:extLst>
      <p:ext uri="{BB962C8B-B14F-4D97-AF65-F5344CB8AC3E}">
        <p14:creationId xmlns:p14="http://schemas.microsoft.com/office/powerpoint/2010/main" val="14963338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dirty="0"/>
              <a:t>When Does </a:t>
            </a:r>
            <a:br>
              <a:rPr lang="en-US" dirty="0"/>
            </a:br>
            <a:r>
              <a:rPr lang="en-US" dirty="0"/>
              <a:t>Davis-Bacon Apply?</a:t>
            </a:r>
          </a:p>
        </p:txBody>
      </p:sp>
      <p:sp>
        <p:nvSpPr>
          <p:cNvPr id="5123" name="Content Placeholder 2"/>
          <p:cNvSpPr>
            <a:spLocks noGrp="1"/>
          </p:cNvSpPr>
          <p:nvPr>
            <p:ph idx="1"/>
          </p:nvPr>
        </p:nvSpPr>
        <p:spPr/>
        <p:txBody>
          <a:bodyPr/>
          <a:lstStyle/>
          <a:p>
            <a:r>
              <a:rPr lang="en-US" dirty="0"/>
              <a:t>Federal funding of $2,000 or more  triggers federal Prevailing Wage (Davis-Bacon) requirements.</a:t>
            </a:r>
          </a:p>
          <a:p>
            <a:pPr marL="0" indent="0">
              <a:buNone/>
            </a:pPr>
            <a:endParaRPr lang="en-US" sz="800" dirty="0"/>
          </a:p>
          <a:p>
            <a:r>
              <a:rPr lang="en-US" dirty="0"/>
              <a:t>Federal DB requirements will preempt Maryland/Montgomery County PW requirements.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a:t>Davis-Bacon</a:t>
            </a:r>
          </a:p>
        </p:txBody>
      </p:sp>
      <p:sp>
        <p:nvSpPr>
          <p:cNvPr id="3" name="Content Placeholder 2"/>
          <p:cNvSpPr>
            <a:spLocks noGrp="1"/>
          </p:cNvSpPr>
          <p:nvPr>
            <p:ph idx="1"/>
          </p:nvPr>
        </p:nvSpPr>
        <p:spPr/>
        <p:txBody>
          <a:bodyPr/>
          <a:lstStyle/>
          <a:p>
            <a:pPr>
              <a:defRPr/>
            </a:pPr>
            <a:r>
              <a:rPr lang="en-US" dirty="0"/>
              <a:t>Wage Determination published in the specifications</a:t>
            </a:r>
          </a:p>
          <a:p>
            <a:pPr>
              <a:defRPr/>
            </a:pPr>
            <a:endParaRPr lang="en-US" sz="1000" dirty="0"/>
          </a:p>
          <a:p>
            <a:pPr>
              <a:defRPr/>
            </a:pPr>
            <a:r>
              <a:rPr lang="en-US" dirty="0"/>
              <a:t>Required Davis-Bacon Language</a:t>
            </a:r>
          </a:p>
          <a:p>
            <a:pPr marL="0" indent="0">
              <a:buFont typeface="Wingdings" pitchFamily="2" charset="2"/>
              <a:buNone/>
              <a:defRPr/>
            </a:pPr>
            <a:endParaRPr lang="en-US" sz="1000" dirty="0"/>
          </a:p>
          <a:p>
            <a:pPr>
              <a:defRPr/>
            </a:pPr>
            <a:r>
              <a:rPr lang="en-US" dirty="0"/>
              <a:t>Locked in at Time of Bid</a:t>
            </a:r>
          </a:p>
          <a:p>
            <a:pPr lvl="1">
              <a:defRPr/>
            </a:pPr>
            <a:r>
              <a:rPr lang="en-US" dirty="0"/>
              <a:t>Exceptions for delayed projects</a:t>
            </a:r>
          </a:p>
          <a:p>
            <a:pPr lvl="2">
              <a:defRPr/>
            </a:pPr>
            <a:r>
              <a:rPr lang="en-US" dirty="0"/>
              <a:t>Project not awarded within 90 days</a:t>
            </a:r>
          </a:p>
          <a:p>
            <a:pPr lvl="2">
              <a:defRPr/>
            </a:pPr>
            <a:r>
              <a:rPr lang="en-US" dirty="0"/>
              <a:t>For housing projects- if construction does not start within 90 days of closing.</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a:t>Davis-Bacon</a:t>
            </a:r>
          </a:p>
        </p:txBody>
      </p:sp>
      <p:sp>
        <p:nvSpPr>
          <p:cNvPr id="8195" name="Content Placeholder 2"/>
          <p:cNvSpPr>
            <a:spLocks noGrp="1"/>
          </p:cNvSpPr>
          <p:nvPr>
            <p:ph idx="1"/>
          </p:nvPr>
        </p:nvSpPr>
        <p:spPr>
          <a:xfrm>
            <a:off x="1182688" y="1752600"/>
            <a:ext cx="7772400" cy="4379913"/>
          </a:xfrm>
        </p:spPr>
        <p:txBody>
          <a:bodyPr/>
          <a:lstStyle/>
          <a:p>
            <a:r>
              <a:rPr lang="en-US" dirty="0"/>
              <a:t>Wages paid based on classification of work performed.</a:t>
            </a:r>
          </a:p>
          <a:p>
            <a:pPr marL="0" indent="0">
              <a:buNone/>
            </a:pPr>
            <a:endParaRPr lang="en-US" sz="1000" dirty="0"/>
          </a:p>
          <a:p>
            <a:pPr lvl="1"/>
            <a:r>
              <a:rPr lang="en-US" sz="2400" dirty="0"/>
              <a:t>Not on job titles</a:t>
            </a:r>
          </a:p>
          <a:p>
            <a:pPr marL="457200" lvl="1" indent="0">
              <a:buNone/>
            </a:pPr>
            <a:endParaRPr lang="en-US" sz="800" dirty="0"/>
          </a:p>
          <a:p>
            <a:pPr lvl="1"/>
            <a:r>
              <a:rPr lang="en-US" sz="2400" dirty="0"/>
              <a:t>Not necessarily based on union agreement</a:t>
            </a:r>
          </a:p>
          <a:p>
            <a:pPr lvl="1"/>
            <a:endParaRPr lang="en-US" sz="800" dirty="0"/>
          </a:p>
          <a:p>
            <a:pPr lvl="1"/>
            <a:r>
              <a:rPr lang="en-US" sz="2400" dirty="0"/>
              <a:t>DB rates and classifications are NOT identical with Maryland/Montgomery County rates</a:t>
            </a:r>
          </a:p>
          <a:p>
            <a:pPr lvl="1"/>
            <a:endParaRPr lang="en-US" sz="800" dirty="0"/>
          </a:p>
          <a:p>
            <a:pPr lvl="1"/>
            <a:r>
              <a:rPr lang="en-US" sz="2400" dirty="0"/>
              <a:t>DBA no longer covers Surveyor work on an active construction. AAM 235 reverses AAM 212</a:t>
            </a:r>
          </a:p>
          <a:p>
            <a:pPr lvl="1"/>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Omitted Classifications</a:t>
            </a:r>
          </a:p>
        </p:txBody>
      </p:sp>
      <p:sp>
        <p:nvSpPr>
          <p:cNvPr id="3" name="Content Placeholder 2"/>
          <p:cNvSpPr>
            <a:spLocks noGrp="1"/>
          </p:cNvSpPr>
          <p:nvPr>
            <p:ph idx="1"/>
          </p:nvPr>
        </p:nvSpPr>
        <p:spPr>
          <a:xfrm>
            <a:off x="1182688" y="1752600"/>
            <a:ext cx="7772400" cy="4379913"/>
          </a:xfrm>
        </p:spPr>
        <p:txBody>
          <a:bodyPr/>
          <a:lstStyle/>
          <a:p>
            <a:r>
              <a:rPr lang="en-US" dirty="0"/>
              <a:t>Federal</a:t>
            </a:r>
          </a:p>
          <a:p>
            <a:pPr lvl="1"/>
            <a:r>
              <a:rPr lang="en-US" dirty="0"/>
              <a:t>To obtain a wage classification and rate not contained in the published wage determination, Agency or contractor must request a “conformance”, using form SF1444.</a:t>
            </a:r>
          </a:p>
          <a:p>
            <a:pPr lvl="1"/>
            <a:endParaRPr lang="en-US" sz="800" dirty="0"/>
          </a:p>
          <a:p>
            <a:pPr lvl="1"/>
            <a:r>
              <a:rPr lang="en-US" dirty="0"/>
              <a:t>Should be done as soon as possible (even before job start, if possible).</a:t>
            </a:r>
          </a:p>
          <a:p>
            <a:pPr marL="457200" lvl="1" indent="0" algn="ctr">
              <a:buNone/>
            </a:pPr>
            <a:endParaRPr lang="en-US" sz="1100" i="1" dirty="0">
              <a:solidFill>
                <a:schemeClr val="tx2">
                  <a:lumMod val="75000"/>
                </a:schemeClr>
              </a:solidFill>
            </a:endParaRPr>
          </a:p>
          <a:p>
            <a:pPr marL="457200" lvl="1" indent="0">
              <a:buNone/>
            </a:pPr>
            <a:r>
              <a:rPr lang="en-US" sz="2000" b="1" i="1" dirty="0">
                <a:solidFill>
                  <a:srgbClr val="7030A0"/>
                </a:solidFill>
              </a:rPr>
              <a:t>Note: Can be requested at any point during the  course of the project, but the earlier, the better.</a:t>
            </a:r>
          </a:p>
          <a:p>
            <a:pPr lvl="1"/>
            <a:endParaRPr lang="en-US" dirty="0"/>
          </a:p>
          <a:p>
            <a:pPr lvl="1"/>
            <a:endParaRPr lang="en-US" dirty="0"/>
          </a:p>
          <a:p>
            <a:pPr lvl="1"/>
            <a:endParaRPr lang="en-US" sz="1000" dirty="0"/>
          </a:p>
        </p:txBody>
      </p:sp>
    </p:spTree>
    <p:extLst>
      <p:ext uri="{BB962C8B-B14F-4D97-AF65-F5344CB8AC3E}">
        <p14:creationId xmlns:p14="http://schemas.microsoft.com/office/powerpoint/2010/main" val="25686668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1143000" y="1295400"/>
            <a:ext cx="2590800" cy="457200"/>
          </a:xfrm>
        </p:spPr>
        <p:txBody>
          <a:bodyPr/>
          <a:lstStyle/>
          <a:p>
            <a:r>
              <a:rPr lang="en-US" sz="2800" dirty="0"/>
              <a:t>SF-1444 Form</a:t>
            </a:r>
          </a:p>
        </p:txBody>
      </p:sp>
      <p:pic>
        <p:nvPicPr>
          <p:cNvPr id="6" name="Content Placeholder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818467" y="1"/>
            <a:ext cx="5325533" cy="6858000"/>
          </a:xfrm>
        </p:spPr>
      </p:pic>
    </p:spTree>
    <p:extLst>
      <p:ext uri="{BB962C8B-B14F-4D97-AF65-F5344CB8AC3E}">
        <p14:creationId xmlns:p14="http://schemas.microsoft.com/office/powerpoint/2010/main" val="11173218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dirty="0"/>
              <a:t>Davis-Bacon</a:t>
            </a:r>
          </a:p>
        </p:txBody>
      </p:sp>
      <p:sp>
        <p:nvSpPr>
          <p:cNvPr id="3" name="Content Placeholder 2"/>
          <p:cNvSpPr>
            <a:spLocks noGrp="1"/>
          </p:cNvSpPr>
          <p:nvPr>
            <p:ph idx="1"/>
          </p:nvPr>
        </p:nvSpPr>
        <p:spPr/>
        <p:txBody>
          <a:bodyPr/>
          <a:lstStyle/>
          <a:p>
            <a:pPr>
              <a:defRPr/>
            </a:pPr>
            <a:r>
              <a:rPr lang="en-US" dirty="0"/>
              <a:t>Wages MUST be paid weekly.</a:t>
            </a:r>
          </a:p>
          <a:p>
            <a:pPr marL="0" indent="0">
              <a:buFont typeface="Wingdings" pitchFamily="2" charset="2"/>
              <a:buNone/>
              <a:defRPr/>
            </a:pPr>
            <a:endParaRPr lang="en-US" sz="1000" dirty="0"/>
          </a:p>
          <a:p>
            <a:pPr>
              <a:defRPr/>
            </a:pPr>
            <a:r>
              <a:rPr lang="en-US" dirty="0"/>
              <a:t>CWHSSA (Contract Work Hours Safety Standard Act)- Overtime at 1.5 times is required for more than 40 hours worked in a week in the execution of a federally funded project.</a:t>
            </a:r>
          </a:p>
          <a:p>
            <a:pPr>
              <a:defRPr/>
            </a:pPr>
            <a:endParaRPr lang="en-US" sz="1000" dirty="0"/>
          </a:p>
          <a:p>
            <a:pPr>
              <a:defRPr/>
            </a:pPr>
            <a:r>
              <a:rPr lang="en-US" dirty="0"/>
              <a:t>Holidays- see specific DBWD language.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Davis-Bacon Overtime</a:t>
            </a:r>
          </a:p>
        </p:txBody>
      </p:sp>
      <p:sp>
        <p:nvSpPr>
          <p:cNvPr id="3" name="Content Placeholder 2"/>
          <p:cNvSpPr>
            <a:spLocks noGrp="1"/>
          </p:cNvSpPr>
          <p:nvPr>
            <p:ph idx="1"/>
          </p:nvPr>
        </p:nvSpPr>
        <p:spPr>
          <a:xfrm>
            <a:off x="1219200" y="1752600"/>
            <a:ext cx="7772400" cy="5105400"/>
          </a:xfrm>
        </p:spPr>
        <p:txBody>
          <a:bodyPr/>
          <a:lstStyle/>
          <a:p>
            <a:r>
              <a:rPr lang="en-US" dirty="0"/>
              <a:t>Melded Rate: </a:t>
            </a:r>
            <a:r>
              <a:rPr lang="en-US" sz="2800" dirty="0"/>
              <a:t>When working in more than one wage classification a week </a:t>
            </a:r>
          </a:p>
          <a:p>
            <a:pPr marL="457200" lvl="1" indent="0">
              <a:buNone/>
            </a:pPr>
            <a:r>
              <a:rPr lang="en-US" sz="2000" dirty="0"/>
              <a:t>22 hours as a Laborer at $25.00</a:t>
            </a:r>
          </a:p>
          <a:p>
            <a:pPr marL="457200" lvl="1" indent="0">
              <a:buNone/>
            </a:pPr>
            <a:r>
              <a:rPr lang="en-US" sz="2000" dirty="0"/>
              <a:t>25 hours as a Carpenter at $35.00</a:t>
            </a:r>
          </a:p>
          <a:p>
            <a:pPr marL="457200" lvl="1" indent="0">
              <a:buNone/>
            </a:pPr>
            <a:endParaRPr lang="en-US" sz="2000" dirty="0"/>
          </a:p>
          <a:p>
            <a:pPr marL="457200" lvl="1" indent="0">
              <a:buNone/>
            </a:pPr>
            <a:r>
              <a:rPr lang="en-US" sz="2000" dirty="0"/>
              <a:t>22 X $25 =$550 + 25 x $35  = $875</a:t>
            </a:r>
          </a:p>
          <a:p>
            <a:pPr marL="457200" lvl="1" indent="0">
              <a:buNone/>
            </a:pPr>
            <a:r>
              <a:rPr lang="en-US" sz="2000" dirty="0"/>
              <a:t>$1425 ÷ 47 hours = $30.32 (melded rate)</a:t>
            </a:r>
          </a:p>
          <a:p>
            <a:pPr marL="457200" lvl="1" indent="0">
              <a:buNone/>
            </a:pPr>
            <a:r>
              <a:rPr lang="en-US" sz="2000" dirty="0"/>
              <a:t>OT = 7 hours X $30.32 X .5 =$106.12</a:t>
            </a:r>
          </a:p>
          <a:p>
            <a:pPr marL="457200" lvl="1" indent="0">
              <a:buNone/>
            </a:pPr>
            <a:endParaRPr lang="en-US" sz="2000" dirty="0"/>
          </a:p>
          <a:p>
            <a:pPr marL="457200" lvl="1" indent="0">
              <a:buNone/>
            </a:pPr>
            <a:r>
              <a:rPr lang="en-US" sz="2000" b="1" dirty="0"/>
              <a:t>Total pay = $1531.12</a:t>
            </a:r>
          </a:p>
          <a:p>
            <a:pPr marL="457200" lvl="1" indent="0">
              <a:buNone/>
            </a:pPr>
            <a:r>
              <a:rPr lang="en-US" sz="2000" b="1" dirty="0"/>
              <a:t>$550 + $875 + $106.12</a:t>
            </a:r>
          </a:p>
        </p:txBody>
      </p:sp>
    </p:spTree>
    <p:extLst>
      <p:ext uri="{BB962C8B-B14F-4D97-AF65-F5344CB8AC3E}">
        <p14:creationId xmlns:p14="http://schemas.microsoft.com/office/powerpoint/2010/main" val="2284814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Construction Work</a:t>
            </a:r>
          </a:p>
        </p:txBody>
      </p:sp>
      <p:sp>
        <p:nvSpPr>
          <p:cNvPr id="3" name="Content Placeholder 2"/>
          <p:cNvSpPr>
            <a:spLocks noGrp="1"/>
          </p:cNvSpPr>
          <p:nvPr>
            <p:ph idx="1"/>
          </p:nvPr>
        </p:nvSpPr>
        <p:spPr/>
        <p:txBody>
          <a:bodyPr/>
          <a:lstStyle/>
          <a:p>
            <a:r>
              <a:rPr lang="en-US" dirty="0"/>
              <a:t>Work of Improvement- Construction</a:t>
            </a:r>
          </a:p>
          <a:p>
            <a:pPr lvl="1"/>
            <a:r>
              <a:rPr lang="en-US" dirty="0"/>
              <a:t>Onsite</a:t>
            </a:r>
          </a:p>
          <a:p>
            <a:pPr lvl="1"/>
            <a:r>
              <a:rPr lang="en-US" dirty="0"/>
              <a:t>Adjacent or nearly adjacent</a:t>
            </a:r>
          </a:p>
          <a:p>
            <a:r>
              <a:rPr lang="en-US" dirty="0"/>
              <a:t>Excluded work	</a:t>
            </a:r>
          </a:p>
          <a:p>
            <a:pPr lvl="1"/>
            <a:r>
              <a:rPr lang="en-US" dirty="0"/>
              <a:t>Performed in Permanent Shop</a:t>
            </a:r>
          </a:p>
          <a:p>
            <a:pPr lvl="1"/>
            <a:r>
              <a:rPr lang="en-US" dirty="0"/>
              <a:t>Supplier Deliveries</a:t>
            </a:r>
          </a:p>
          <a:p>
            <a:pPr lvl="1"/>
            <a:r>
              <a:rPr lang="en-US" dirty="0"/>
              <a:t>Professional Services</a:t>
            </a:r>
          </a:p>
          <a:p>
            <a:pPr lvl="1"/>
            <a:r>
              <a:rPr lang="en-US" dirty="0"/>
              <a:t>Inspection work</a:t>
            </a:r>
          </a:p>
          <a:p>
            <a:pPr marL="457200" lvl="1" indent="0">
              <a:buNone/>
            </a:pPr>
            <a:endParaRPr lang="en-US" dirty="0"/>
          </a:p>
        </p:txBody>
      </p:sp>
    </p:spTree>
    <p:extLst>
      <p:ext uri="{BB962C8B-B14F-4D97-AF65-F5344CB8AC3E}">
        <p14:creationId xmlns:p14="http://schemas.microsoft.com/office/powerpoint/2010/main" val="19074010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Davis Bacon Overtime</a:t>
            </a:r>
          </a:p>
        </p:txBody>
      </p:sp>
      <p:sp>
        <p:nvSpPr>
          <p:cNvPr id="3" name="Content Placeholder 2"/>
          <p:cNvSpPr>
            <a:spLocks noGrp="1"/>
          </p:cNvSpPr>
          <p:nvPr>
            <p:ph idx="1"/>
          </p:nvPr>
        </p:nvSpPr>
        <p:spPr/>
        <p:txBody>
          <a:bodyPr/>
          <a:lstStyle/>
          <a:p>
            <a:r>
              <a:rPr lang="en-US" dirty="0"/>
              <a:t>Melded Rate Overtime Exception:</a:t>
            </a:r>
          </a:p>
          <a:p>
            <a:endParaRPr lang="en-US" sz="800" dirty="0"/>
          </a:p>
          <a:p>
            <a:pPr marL="742950" lvl="2" indent="-342900">
              <a:buSzPct val="60000"/>
            </a:pPr>
            <a:r>
              <a:rPr lang="en-US" sz="2000" dirty="0"/>
              <a:t>When there is a policy communicated to the employees BEFORE they begin work;</a:t>
            </a:r>
          </a:p>
          <a:p>
            <a:pPr marL="742950" lvl="2" indent="-342900">
              <a:buSzPct val="60000"/>
            </a:pPr>
            <a:endParaRPr lang="en-US" sz="2000" dirty="0"/>
          </a:p>
          <a:p>
            <a:pPr marL="742950" lvl="2" indent="-342900">
              <a:buSzPct val="60000"/>
            </a:pPr>
            <a:r>
              <a:rPr lang="en-US" sz="2000" dirty="0"/>
              <a:t>The employee AGREES to the policy; AND,</a:t>
            </a:r>
          </a:p>
          <a:p>
            <a:pPr marL="742950" lvl="2" indent="-342900">
              <a:buSzPct val="60000"/>
            </a:pPr>
            <a:endParaRPr lang="en-US" sz="2000" dirty="0"/>
          </a:p>
          <a:p>
            <a:pPr marL="742950" lvl="2" indent="-342900">
              <a:buSzPct val="60000"/>
            </a:pPr>
            <a:r>
              <a:rPr lang="en-US" sz="2000" dirty="0"/>
              <a:t>The employer has sufficient documentation to support a different overtime formula based on actual tasks performed. (detailed time records)</a:t>
            </a:r>
          </a:p>
          <a:p>
            <a:endParaRPr lang="en-US" dirty="0"/>
          </a:p>
        </p:txBody>
      </p:sp>
    </p:spTree>
    <p:extLst>
      <p:ext uri="{BB962C8B-B14F-4D97-AF65-F5344CB8AC3E}">
        <p14:creationId xmlns:p14="http://schemas.microsoft.com/office/powerpoint/2010/main" val="15562588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dirty="0"/>
              <a:t>Davis-Bacon- Apprentices</a:t>
            </a:r>
          </a:p>
        </p:txBody>
      </p:sp>
      <p:sp>
        <p:nvSpPr>
          <p:cNvPr id="13315" name="Content Placeholder 2"/>
          <p:cNvSpPr>
            <a:spLocks noGrp="1"/>
          </p:cNvSpPr>
          <p:nvPr>
            <p:ph idx="1"/>
          </p:nvPr>
        </p:nvSpPr>
        <p:spPr>
          <a:xfrm>
            <a:off x="1182688" y="1828800"/>
            <a:ext cx="7772400" cy="4814887"/>
          </a:xfrm>
        </p:spPr>
        <p:txBody>
          <a:bodyPr/>
          <a:lstStyle/>
          <a:p>
            <a:r>
              <a:rPr lang="en-US" dirty="0"/>
              <a:t>Apprenticeship</a:t>
            </a:r>
          </a:p>
          <a:p>
            <a:pPr marL="0" indent="0">
              <a:buNone/>
            </a:pPr>
            <a:endParaRPr lang="en-US" sz="1000" dirty="0"/>
          </a:p>
          <a:p>
            <a:pPr lvl="1"/>
            <a:r>
              <a:rPr lang="en-US" dirty="0"/>
              <a:t>Individual actively enrolled in State approved apprenticeship program (MD, D.C. and VA)</a:t>
            </a:r>
          </a:p>
          <a:p>
            <a:pPr lvl="1"/>
            <a:endParaRPr lang="en-US" sz="1000" dirty="0"/>
          </a:p>
          <a:p>
            <a:pPr lvl="1"/>
            <a:r>
              <a:rPr lang="en-US" dirty="0"/>
              <a:t>Must be  employed in proper ratio 1:1 or ratio of approved program if less than 1:1</a:t>
            </a:r>
          </a:p>
          <a:p>
            <a:pPr lvl="1"/>
            <a:endParaRPr lang="en-US" sz="800" dirty="0"/>
          </a:p>
          <a:p>
            <a:pPr lvl="1"/>
            <a:r>
              <a:rPr lang="en-US" dirty="0"/>
              <a:t>Must be properly supervised</a:t>
            </a:r>
          </a:p>
          <a:p>
            <a:pPr lvl="1"/>
            <a:endParaRPr lang="en-US" sz="1000" dirty="0"/>
          </a:p>
          <a:p>
            <a:pPr lvl="1"/>
            <a:r>
              <a:rPr lang="en-US" dirty="0"/>
              <a:t>No pre-apprentices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4340" name="Picture 4"/>
          <p:cNvPicPr>
            <a:picLocks noChangeAspect="1" noChangeArrowheads="1"/>
          </p:cNvPicPr>
          <p:nvPr/>
        </p:nvPicPr>
        <p:blipFill>
          <a:blip r:embed="rId3" cstate="print"/>
          <a:srcRect/>
          <a:stretch>
            <a:fillRect/>
          </a:stretch>
        </p:blipFill>
        <p:spPr bwMode="auto">
          <a:xfrm>
            <a:off x="2514600" y="228599"/>
            <a:ext cx="3996969" cy="6479647"/>
          </a:xfrm>
          <a:prstGeom prst="rect">
            <a:avLst/>
          </a:prstGeom>
          <a:noFill/>
          <a:ln w="9525">
            <a:solidFill>
              <a:schemeClr val="tx1"/>
            </a:solid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a:t>Davis-Bacon</a:t>
            </a:r>
          </a:p>
        </p:txBody>
      </p:sp>
      <p:sp>
        <p:nvSpPr>
          <p:cNvPr id="15363" name="Content Placeholder 2"/>
          <p:cNvSpPr>
            <a:spLocks noGrp="1"/>
          </p:cNvSpPr>
          <p:nvPr>
            <p:ph idx="1"/>
          </p:nvPr>
        </p:nvSpPr>
        <p:spPr/>
        <p:txBody>
          <a:bodyPr/>
          <a:lstStyle/>
          <a:p>
            <a:r>
              <a:rPr lang="en-US" dirty="0"/>
              <a:t>I-9 compliance</a:t>
            </a:r>
          </a:p>
          <a:p>
            <a:pPr lvl="1"/>
            <a:r>
              <a:rPr lang="en-US" dirty="0"/>
              <a:t>New forms as of 10/21/2019</a:t>
            </a:r>
          </a:p>
          <a:p>
            <a:pPr lvl="1"/>
            <a:endParaRPr lang="en-US" sz="800" dirty="0"/>
          </a:p>
          <a:p>
            <a:pPr lvl="1"/>
            <a:r>
              <a:rPr lang="en-US" dirty="0"/>
              <a:t>DOL or other federal agency may request these during audit, although not routinely.</a:t>
            </a:r>
          </a:p>
          <a:p>
            <a:pPr lvl="1"/>
            <a:endParaRPr lang="en-US" sz="800" dirty="0"/>
          </a:p>
          <a:p>
            <a:pPr lvl="1"/>
            <a:r>
              <a:rPr lang="en-US" dirty="0">
                <a:hlinkClick r:id="rId3"/>
              </a:rPr>
              <a:t>http://www.uscis.gov/files/form/i-9.pdf</a:t>
            </a:r>
            <a:endParaRPr lang="en-US" dirty="0"/>
          </a:p>
          <a:p>
            <a:pPr lvl="1"/>
            <a:endParaRPr lang="en-US" sz="800" dirty="0"/>
          </a:p>
          <a:p>
            <a:pPr lvl="1"/>
            <a:r>
              <a:rPr lang="en-US" dirty="0"/>
              <a:t>E-Verify for federal contractors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dirty="0"/>
              <a:t>Davis-Bacon Contacts and links</a:t>
            </a:r>
          </a:p>
        </p:txBody>
      </p:sp>
      <p:sp>
        <p:nvSpPr>
          <p:cNvPr id="3" name="Content Placeholder 2"/>
          <p:cNvSpPr>
            <a:spLocks noGrp="1"/>
          </p:cNvSpPr>
          <p:nvPr>
            <p:ph idx="1"/>
          </p:nvPr>
        </p:nvSpPr>
        <p:spPr>
          <a:xfrm>
            <a:off x="1182688" y="2017712"/>
            <a:ext cx="7772400" cy="4611687"/>
          </a:xfrm>
        </p:spPr>
        <p:txBody>
          <a:bodyPr/>
          <a:lstStyle/>
          <a:p>
            <a:pPr>
              <a:defRPr/>
            </a:pPr>
            <a:r>
              <a:rPr lang="en-US" sz="2800" dirty="0"/>
              <a:t>Davis-Bacon Wage Determinations:</a:t>
            </a:r>
          </a:p>
          <a:p>
            <a:pPr marL="0" indent="0">
              <a:buFont typeface="Wingdings" pitchFamily="2" charset="2"/>
              <a:buNone/>
              <a:defRPr/>
            </a:pPr>
            <a:r>
              <a:rPr lang="en-US" sz="2800" dirty="0">
                <a:hlinkClick r:id="rId3"/>
              </a:rPr>
              <a:t>http://www.wdol.gov</a:t>
            </a:r>
            <a:endParaRPr lang="en-US" sz="2800" dirty="0"/>
          </a:p>
          <a:p>
            <a:pPr>
              <a:defRPr/>
            </a:pPr>
            <a:r>
              <a:rPr lang="en-US" sz="2800" dirty="0"/>
              <a:t>Davis-Bacon compliance overview:</a:t>
            </a:r>
          </a:p>
          <a:p>
            <a:pPr marL="0" indent="0">
              <a:buFont typeface="Wingdings" pitchFamily="2" charset="2"/>
              <a:buNone/>
              <a:defRPr/>
            </a:pPr>
            <a:r>
              <a:rPr lang="en-US" sz="2800" dirty="0">
                <a:hlinkClick r:id="rId4"/>
              </a:rPr>
              <a:t>http://www.dol.gov/compliance/laws/comp-dbra.htm</a:t>
            </a:r>
            <a:endParaRPr lang="en-US" sz="2800" dirty="0"/>
          </a:p>
          <a:p>
            <a:pPr>
              <a:defRPr/>
            </a:pPr>
            <a:r>
              <a:rPr lang="en-US" sz="2800" dirty="0"/>
              <a:t>Field Operations Handbook:</a:t>
            </a:r>
          </a:p>
          <a:p>
            <a:pPr marL="0" indent="0">
              <a:buNone/>
              <a:defRPr/>
            </a:pPr>
            <a:r>
              <a:rPr lang="en-US" sz="2800" dirty="0">
                <a:hlinkClick r:id="rId5"/>
              </a:rPr>
              <a:t>http://www.dol.gov/whd/FOH/FOH_Ch15.pdf</a:t>
            </a:r>
            <a:endParaRPr lang="en-US" sz="2800" dirty="0"/>
          </a:p>
          <a:p>
            <a:pPr marL="0" indent="0">
              <a:buNone/>
              <a:defRPr/>
            </a:pPr>
            <a:r>
              <a:rPr lang="en-US" sz="2800" dirty="0"/>
              <a:t>Davis-Bacon Certified Payroll WH-347:</a:t>
            </a:r>
          </a:p>
          <a:p>
            <a:pPr marL="0" indent="0">
              <a:buNone/>
              <a:defRPr/>
            </a:pPr>
            <a:r>
              <a:rPr lang="en-US" sz="2800" dirty="0">
                <a:hlinkClick r:id="rId6"/>
              </a:rPr>
              <a:t>http://www.dol.gov/whd/forms/wh347.pdf</a:t>
            </a:r>
            <a:endParaRPr lang="en-US" sz="2800" dirty="0"/>
          </a:p>
          <a:p>
            <a:pPr marL="0" indent="0">
              <a:buNone/>
              <a:defRPr/>
            </a:pPr>
            <a:endParaRPr lang="en-US" sz="2800" dirty="0"/>
          </a:p>
          <a:p>
            <a:pPr marL="0" indent="0">
              <a:buFont typeface="Wingdings" pitchFamily="2" charset="2"/>
              <a:buNone/>
              <a:defRPr/>
            </a:pP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dirty="0"/>
              <a:t>Davis Bacon </a:t>
            </a:r>
            <a:br>
              <a:rPr lang="en-US" dirty="0"/>
            </a:br>
            <a:r>
              <a:rPr lang="en-US" dirty="0"/>
              <a:t>Liquidated Damages</a:t>
            </a:r>
          </a:p>
        </p:txBody>
      </p:sp>
      <p:sp>
        <p:nvSpPr>
          <p:cNvPr id="35843" name="Rectangle 3"/>
          <p:cNvSpPr>
            <a:spLocks noGrp="1" noChangeArrowheads="1"/>
          </p:cNvSpPr>
          <p:nvPr>
            <p:ph type="body" idx="1"/>
          </p:nvPr>
        </p:nvSpPr>
        <p:spPr>
          <a:xfrm>
            <a:off x="1182688" y="2017712"/>
            <a:ext cx="7772400" cy="4611687"/>
          </a:xfrm>
        </p:spPr>
        <p:txBody>
          <a:bodyPr/>
          <a:lstStyle/>
          <a:p>
            <a:pPr eaLnBrk="1" hangingPunct="1"/>
            <a:r>
              <a:rPr lang="en-US" dirty="0"/>
              <a:t>Federal</a:t>
            </a:r>
          </a:p>
          <a:p>
            <a:pPr eaLnBrk="1" hangingPunct="1">
              <a:buFont typeface="Wingdings" pitchFamily="2" charset="2"/>
              <a:buNone/>
            </a:pPr>
            <a:endParaRPr lang="en-US" sz="1200" dirty="0"/>
          </a:p>
          <a:p>
            <a:pPr lvl="1" eaLnBrk="1" hangingPunct="1"/>
            <a:r>
              <a:rPr lang="en-US" dirty="0"/>
              <a:t>Reprimand for first time offenders with good faith errors.</a:t>
            </a:r>
          </a:p>
          <a:p>
            <a:pPr lvl="1" eaLnBrk="1" hangingPunct="1">
              <a:buFont typeface="Wingdings" pitchFamily="2" charset="2"/>
              <a:buNone/>
            </a:pPr>
            <a:endParaRPr lang="en-US" sz="1200" dirty="0"/>
          </a:p>
          <a:p>
            <a:pPr lvl="1" eaLnBrk="1" hangingPunct="1"/>
            <a:r>
              <a:rPr lang="en-US" dirty="0"/>
              <a:t>Debarment from public works for repeat offenders or gross violations on first offense.</a:t>
            </a:r>
          </a:p>
          <a:p>
            <a:pPr lvl="1" eaLnBrk="1" hangingPunct="1"/>
            <a:endParaRPr lang="en-US" sz="1200" dirty="0"/>
          </a:p>
          <a:p>
            <a:pPr lvl="1" eaLnBrk="1" hangingPunct="1"/>
            <a:r>
              <a:rPr lang="en-US" dirty="0"/>
              <a:t>Overtime (over 40 hours per week) $27 per day. (adjusted annually)</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r>
              <a:rPr lang="en-US" dirty="0"/>
              <a:t>Questions?</a:t>
            </a:r>
          </a:p>
        </p:txBody>
      </p:sp>
      <p:sp>
        <p:nvSpPr>
          <p:cNvPr id="46083" name="Content Placeholder 2"/>
          <p:cNvSpPr>
            <a:spLocks noGrp="1"/>
          </p:cNvSpPr>
          <p:nvPr>
            <p:ph idx="1"/>
          </p:nvPr>
        </p:nvSpPr>
        <p:spPr>
          <a:xfrm>
            <a:off x="762000" y="1981200"/>
            <a:ext cx="7772400" cy="4114800"/>
          </a:xfrm>
        </p:spPr>
        <p:txBody>
          <a:bodyPr/>
          <a:lstStyle/>
          <a:p>
            <a:pPr algn="ctr">
              <a:buFont typeface="Wingdings" pitchFamily="2" charset="2"/>
              <a:buNone/>
            </a:pPr>
            <a:endParaRPr lang="en-US" sz="2400" b="1" dirty="0"/>
          </a:p>
          <a:p>
            <a:pPr algn="ctr">
              <a:buFont typeface="Wingdings" pitchFamily="2" charset="2"/>
              <a:buNone/>
            </a:pPr>
            <a:r>
              <a:rPr lang="en-US" sz="2400" b="1" dirty="0"/>
              <a:t>Contractor Compliance and Monitoring, Inc.</a:t>
            </a:r>
          </a:p>
          <a:p>
            <a:pPr algn="ctr">
              <a:buFont typeface="Wingdings" pitchFamily="2" charset="2"/>
              <a:buNone/>
            </a:pPr>
            <a:r>
              <a:rPr lang="en-US" sz="2400" dirty="0"/>
              <a:t>8375 Jumpers Hole Road, Suite 302</a:t>
            </a:r>
          </a:p>
          <a:p>
            <a:pPr algn="ctr">
              <a:buFont typeface="Wingdings" pitchFamily="2" charset="2"/>
              <a:buNone/>
            </a:pPr>
            <a:r>
              <a:rPr lang="en-US" sz="2400" dirty="0"/>
              <a:t>Millersville, MD 21108</a:t>
            </a:r>
          </a:p>
          <a:p>
            <a:pPr algn="ctr">
              <a:buFont typeface="Wingdings" pitchFamily="2" charset="2"/>
              <a:buNone/>
            </a:pPr>
            <a:r>
              <a:rPr lang="en-US" sz="2400" dirty="0"/>
              <a:t>443-906-2187</a:t>
            </a:r>
          </a:p>
          <a:p>
            <a:pPr algn="ctr">
              <a:buFont typeface="Wingdings" pitchFamily="2" charset="2"/>
              <a:buNone/>
            </a:pPr>
            <a:r>
              <a:rPr lang="en-US" sz="2400" dirty="0"/>
              <a:t>Steve Noguera: </a:t>
            </a:r>
            <a:r>
              <a:rPr lang="en-US" sz="2400" dirty="0">
                <a:hlinkClick r:id="rId3"/>
              </a:rPr>
              <a:t>snoguera@ccmilcp.com</a:t>
            </a:r>
            <a:endParaRPr lang="en-US" sz="2400" dirty="0"/>
          </a:p>
          <a:p>
            <a:pPr algn="ctr">
              <a:buFont typeface="Wingdings" pitchFamily="2" charset="2"/>
              <a:buNone/>
            </a:pPr>
            <a:r>
              <a:rPr lang="en-US" sz="2400" dirty="0"/>
              <a:t>Deborah Wilder: </a:t>
            </a:r>
            <a:r>
              <a:rPr lang="en-US" sz="2400" dirty="0">
                <a:hlinkClick r:id="rId4"/>
              </a:rPr>
              <a:t>dwilder@ccmilcp.com</a:t>
            </a:r>
            <a:endParaRPr lang="en-US" sz="2400" dirty="0"/>
          </a:p>
          <a:p>
            <a:pPr algn="r">
              <a:buNone/>
            </a:pPr>
            <a:r>
              <a:rPr lang="en-US" sz="1000" dirty="0"/>
              <a:t>© Deborah Wilder 2021</a:t>
            </a:r>
          </a:p>
        </p:txBody>
      </p:sp>
      <p:pic>
        <p:nvPicPr>
          <p:cNvPr id="4" name="Picture 3" descr="CCMI logo big.jpg"/>
          <p:cNvPicPr>
            <a:picLocks noChangeAspect="1"/>
          </p:cNvPicPr>
          <p:nvPr/>
        </p:nvPicPr>
        <p:blipFill>
          <a:blip r:embed="rId5" cstate="print"/>
          <a:stretch>
            <a:fillRect/>
          </a:stretch>
        </p:blipFill>
        <p:spPr>
          <a:xfrm>
            <a:off x="7200548" y="5257800"/>
            <a:ext cx="1668371" cy="148452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dirty="0"/>
              <a:t>Workers Covered</a:t>
            </a:r>
          </a:p>
        </p:txBody>
      </p:sp>
      <p:sp>
        <p:nvSpPr>
          <p:cNvPr id="19459" name="Content Placeholder 2"/>
          <p:cNvSpPr>
            <a:spLocks noGrp="1"/>
          </p:cNvSpPr>
          <p:nvPr>
            <p:ph idx="1"/>
          </p:nvPr>
        </p:nvSpPr>
        <p:spPr/>
        <p:txBody>
          <a:bodyPr/>
          <a:lstStyle/>
          <a:p>
            <a:pPr eaLnBrk="1" hangingPunct="1"/>
            <a:r>
              <a:rPr lang="en-US" dirty="0"/>
              <a:t>Who is covered?</a:t>
            </a:r>
          </a:p>
          <a:p>
            <a:pPr eaLnBrk="1" hangingPunct="1"/>
            <a:endParaRPr lang="en-US" sz="800" dirty="0"/>
          </a:p>
          <a:p>
            <a:pPr eaLnBrk="1" hangingPunct="1"/>
            <a:r>
              <a:rPr lang="en-US" dirty="0"/>
              <a:t>Employees on the project</a:t>
            </a:r>
          </a:p>
          <a:p>
            <a:pPr eaLnBrk="1" hangingPunct="1"/>
            <a:endParaRPr lang="en-US" sz="800" dirty="0"/>
          </a:p>
          <a:p>
            <a:pPr lvl="1" eaLnBrk="1" hangingPunct="1"/>
            <a:r>
              <a:rPr lang="en-US" dirty="0"/>
              <a:t>Exceptions for Exempt (FLSA 541) Supervisory/Management Personnel</a:t>
            </a:r>
          </a:p>
          <a:p>
            <a:pPr lvl="1" eaLnBrk="1" hangingPunct="1"/>
            <a:endParaRPr lang="en-US" sz="800" dirty="0"/>
          </a:p>
          <a:p>
            <a:pPr lvl="1" eaLnBrk="1" hangingPunct="1"/>
            <a:r>
              <a:rPr lang="en-US" dirty="0"/>
              <a:t>No 1099 employees</a:t>
            </a:r>
          </a:p>
          <a:p>
            <a:pPr lvl="1" eaLnBrk="1" hangingPunct="1"/>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Prevailing Wages</a:t>
            </a:r>
          </a:p>
        </p:txBody>
      </p:sp>
      <p:sp>
        <p:nvSpPr>
          <p:cNvPr id="3" name="Content Placeholder 2"/>
          <p:cNvSpPr>
            <a:spLocks noGrp="1"/>
          </p:cNvSpPr>
          <p:nvPr>
            <p:ph idx="1"/>
          </p:nvPr>
        </p:nvSpPr>
        <p:spPr>
          <a:xfrm>
            <a:off x="1182688" y="1828800"/>
            <a:ext cx="7772400" cy="4800600"/>
          </a:xfrm>
        </p:spPr>
        <p:txBody>
          <a:bodyPr/>
          <a:lstStyle/>
          <a:p>
            <a:pPr marL="0" indent="0">
              <a:buNone/>
            </a:pPr>
            <a:r>
              <a:rPr lang="en-US" sz="2400" b="1" dirty="0"/>
              <a:t>The Total Amount of Wages and Benefits must be paid to the employee or for his/ her benefit.</a:t>
            </a:r>
          </a:p>
          <a:p>
            <a:pPr marL="0" indent="0">
              <a:buNone/>
            </a:pPr>
            <a:r>
              <a:rPr lang="en-US" sz="2400" b="1" dirty="0"/>
              <a:t> </a:t>
            </a:r>
          </a:p>
          <a:p>
            <a:pPr marL="0" indent="0">
              <a:buNone/>
            </a:pPr>
            <a:r>
              <a:rPr lang="en-US" sz="2400" dirty="0"/>
              <a:t>Wages must be paid to the employee on their paycheck </a:t>
            </a:r>
          </a:p>
          <a:p>
            <a:pPr marL="0" indent="0" algn="ctr">
              <a:buNone/>
            </a:pPr>
            <a:r>
              <a:rPr lang="en-US" sz="2400" dirty="0"/>
              <a:t>+ </a:t>
            </a:r>
          </a:p>
          <a:p>
            <a:pPr marL="0" indent="0">
              <a:buNone/>
            </a:pPr>
            <a:r>
              <a:rPr lang="en-US" sz="2400" dirty="0"/>
              <a:t>Benefits can be paid to any ERISA approved benefit plan </a:t>
            </a:r>
          </a:p>
          <a:p>
            <a:pPr marL="0" indent="0">
              <a:buNone/>
            </a:pPr>
            <a:r>
              <a:rPr lang="en-US" sz="2400" dirty="0"/>
              <a:t>Medical Plan 		Dental Plan 		Pension Plan Life Insurance 	Disability Plan 	Vision Plan </a:t>
            </a:r>
          </a:p>
          <a:p>
            <a:pPr marL="0" indent="0" algn="ctr">
              <a:buNone/>
            </a:pPr>
            <a:r>
              <a:rPr lang="en-US" sz="2400" dirty="0"/>
              <a:t>OR </a:t>
            </a:r>
          </a:p>
          <a:p>
            <a:pPr marL="0" indent="0">
              <a:buNone/>
            </a:pPr>
            <a:r>
              <a:rPr lang="en-US" sz="2400" dirty="0"/>
              <a:t>Added to the employees wages on the paycheck</a:t>
            </a:r>
          </a:p>
        </p:txBody>
      </p:sp>
    </p:spTree>
    <p:extLst>
      <p:ext uri="{BB962C8B-B14F-4D97-AF65-F5344CB8AC3E}">
        <p14:creationId xmlns:p14="http://schemas.microsoft.com/office/powerpoint/2010/main" val="2976707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Wages Paid Based on Type of Work Performed</a:t>
            </a:r>
          </a:p>
        </p:txBody>
      </p:sp>
      <p:sp>
        <p:nvSpPr>
          <p:cNvPr id="3" name="Content Placeholder 2"/>
          <p:cNvSpPr>
            <a:spLocks noGrp="1"/>
          </p:cNvSpPr>
          <p:nvPr>
            <p:ph idx="1"/>
          </p:nvPr>
        </p:nvSpPr>
        <p:spPr/>
        <p:txBody>
          <a:bodyPr/>
          <a:lstStyle/>
          <a:p>
            <a:r>
              <a:rPr lang="en-US" sz="2800" dirty="0"/>
              <a:t>Workers paid based on the type of tools used (not on job titles or job skills)</a:t>
            </a:r>
          </a:p>
          <a:p>
            <a:pPr marL="0" indent="0">
              <a:buNone/>
            </a:pPr>
            <a:endParaRPr lang="en-US" sz="800" dirty="0"/>
          </a:p>
          <a:p>
            <a:r>
              <a:rPr lang="en-US" sz="2800" dirty="0"/>
              <a:t>Omitted or missing classification, contact:</a:t>
            </a:r>
          </a:p>
          <a:p>
            <a:pPr lvl="1"/>
            <a:r>
              <a:rPr lang="en-US" sz="2400" dirty="0"/>
              <a:t>CCMI or </a:t>
            </a:r>
          </a:p>
          <a:p>
            <a:pPr lvl="1"/>
            <a:r>
              <a:rPr lang="en-US" sz="2400" dirty="0"/>
              <a:t>Jack Gibala, Program Manager 240-777-9918</a:t>
            </a:r>
          </a:p>
          <a:p>
            <a:pPr marL="0" indent="0">
              <a:buNone/>
            </a:pPr>
            <a:endParaRPr lang="en-US" sz="800" b="1" i="1" dirty="0">
              <a:solidFill>
                <a:srgbClr val="FF0000"/>
              </a:solidFill>
            </a:endParaRPr>
          </a:p>
          <a:p>
            <a:pPr marL="0" indent="0" algn="ctr">
              <a:buNone/>
            </a:pPr>
            <a:r>
              <a:rPr lang="en-US" sz="2400" b="1" i="1" dirty="0">
                <a:solidFill>
                  <a:srgbClr val="FF0000"/>
                </a:solidFill>
              </a:rPr>
              <a:t>Unskilled Laborer is NOT the default classification if a contractor cannot identify the proper classification</a:t>
            </a:r>
          </a:p>
        </p:txBody>
      </p:sp>
    </p:spTree>
    <p:extLst>
      <p:ext uri="{BB962C8B-B14F-4D97-AF65-F5344CB8AC3E}">
        <p14:creationId xmlns:p14="http://schemas.microsoft.com/office/powerpoint/2010/main" val="22430548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Maryland/Montgomery Co Overtime</a:t>
            </a:r>
          </a:p>
        </p:txBody>
      </p:sp>
      <p:sp>
        <p:nvSpPr>
          <p:cNvPr id="3" name="Content Placeholder 2"/>
          <p:cNvSpPr>
            <a:spLocks noGrp="1"/>
          </p:cNvSpPr>
          <p:nvPr>
            <p:ph idx="1"/>
          </p:nvPr>
        </p:nvSpPr>
        <p:spPr>
          <a:xfrm>
            <a:off x="1182688" y="2017712"/>
            <a:ext cx="7772400" cy="4687887"/>
          </a:xfrm>
        </p:spPr>
        <p:txBody>
          <a:bodyPr/>
          <a:lstStyle/>
          <a:p>
            <a:r>
              <a:rPr lang="en-US" dirty="0"/>
              <a:t>Overtime is paid for: </a:t>
            </a:r>
          </a:p>
          <a:p>
            <a:pPr lvl="1"/>
            <a:r>
              <a:rPr lang="en-US" dirty="0"/>
              <a:t>More than 10 hours worked in one day </a:t>
            </a:r>
          </a:p>
          <a:p>
            <a:pPr lvl="1"/>
            <a:r>
              <a:rPr lang="en-US" dirty="0"/>
              <a:t>More than 40 hours worked in one week </a:t>
            </a:r>
          </a:p>
          <a:p>
            <a:pPr lvl="1"/>
            <a:r>
              <a:rPr lang="en-US" dirty="0"/>
              <a:t>All Sunday work </a:t>
            </a:r>
          </a:p>
          <a:p>
            <a:pPr lvl="1"/>
            <a:r>
              <a:rPr lang="en-US" dirty="0"/>
              <a:t>All Holiday work:</a:t>
            </a:r>
          </a:p>
          <a:p>
            <a:pPr lvl="2"/>
            <a:r>
              <a:rPr lang="en-US" dirty="0"/>
              <a:t>New Year’s Day, Memorial Day, July 4</a:t>
            </a:r>
            <a:r>
              <a:rPr lang="en-US" baseline="30000" dirty="0"/>
              <a:t>th</a:t>
            </a:r>
            <a:r>
              <a:rPr lang="en-US" dirty="0"/>
              <a:t>, Labor Day, Thanksgiving and Christmas</a:t>
            </a:r>
          </a:p>
          <a:p>
            <a:pPr marL="914400" lvl="2" indent="0">
              <a:buNone/>
            </a:pPr>
            <a:endParaRPr lang="en-US" sz="800" dirty="0"/>
          </a:p>
          <a:p>
            <a:pPr lvl="2"/>
            <a:r>
              <a:rPr lang="en-US" dirty="0"/>
              <a:t>Check footnotes on determination in case additional holidays apply to specific trades.</a:t>
            </a:r>
          </a:p>
        </p:txBody>
      </p:sp>
    </p:spTree>
    <p:extLst>
      <p:ext uri="{BB962C8B-B14F-4D97-AF65-F5344CB8AC3E}">
        <p14:creationId xmlns:p14="http://schemas.microsoft.com/office/powerpoint/2010/main" val="3982389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Overtime Calculations</a:t>
            </a:r>
          </a:p>
        </p:txBody>
      </p:sp>
      <p:sp>
        <p:nvSpPr>
          <p:cNvPr id="3" name="Content Placeholder 2"/>
          <p:cNvSpPr>
            <a:spLocks noGrp="1"/>
          </p:cNvSpPr>
          <p:nvPr>
            <p:ph idx="1"/>
          </p:nvPr>
        </p:nvSpPr>
        <p:spPr>
          <a:xfrm>
            <a:off x="1182688" y="2017712"/>
            <a:ext cx="7772400" cy="4535487"/>
          </a:xfrm>
        </p:spPr>
        <p:txBody>
          <a:bodyPr/>
          <a:lstStyle/>
          <a:p>
            <a:r>
              <a:rPr lang="en-US" dirty="0"/>
              <a:t>1.5 times the base wage rate and only 1 time on Fringes</a:t>
            </a:r>
            <a:endParaRPr lang="en-US" sz="2000" dirty="0"/>
          </a:p>
          <a:p>
            <a:pPr marL="0" indent="0">
              <a:buNone/>
            </a:pPr>
            <a:r>
              <a:rPr lang="en-US" sz="2000" dirty="0"/>
              <a:t>	Base Wage 	Fringes</a:t>
            </a:r>
          </a:p>
          <a:p>
            <a:pPr marL="0" indent="0">
              <a:buNone/>
            </a:pPr>
            <a:r>
              <a:rPr lang="en-US" sz="2000" dirty="0"/>
              <a:t>	$25.00		$10.00</a:t>
            </a:r>
          </a:p>
          <a:p>
            <a:pPr marL="0" indent="0">
              <a:buNone/>
            </a:pPr>
            <a:r>
              <a:rPr lang="en-US" sz="2000" dirty="0"/>
              <a:t>	$25.00(base wage rate) x 1.5 + $10 (fringe) = $47.50</a:t>
            </a:r>
          </a:p>
          <a:p>
            <a:pPr marL="0" indent="0">
              <a:buNone/>
            </a:pPr>
            <a:endParaRPr lang="en-US" sz="2000" dirty="0"/>
          </a:p>
          <a:p>
            <a:r>
              <a:rPr lang="en-US" sz="2000" dirty="0"/>
              <a:t>Exception:  When the employee’s normal base wage rate is more than the prevailing wage rate, then 1.5 times applied to the employee’s regular wage rate.</a:t>
            </a:r>
          </a:p>
          <a:p>
            <a:pPr marL="0" indent="0">
              <a:buNone/>
            </a:pPr>
            <a:r>
              <a:rPr lang="en-US" sz="2000" dirty="0"/>
              <a:t>	$30 (base wage rate) X 1.5 + $10 (fringe) = $55.00</a:t>
            </a:r>
          </a:p>
        </p:txBody>
      </p:sp>
    </p:spTree>
    <p:extLst>
      <p:ext uri="{BB962C8B-B14F-4D97-AF65-F5344CB8AC3E}">
        <p14:creationId xmlns:p14="http://schemas.microsoft.com/office/powerpoint/2010/main" val="2465514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dirty="0"/>
              <a:t>Fringe Benefits</a:t>
            </a:r>
          </a:p>
        </p:txBody>
      </p:sp>
      <p:sp>
        <p:nvSpPr>
          <p:cNvPr id="11267" name="Content Placeholder 2"/>
          <p:cNvSpPr>
            <a:spLocks noGrp="1"/>
          </p:cNvSpPr>
          <p:nvPr>
            <p:ph idx="1"/>
          </p:nvPr>
        </p:nvSpPr>
        <p:spPr/>
        <p:txBody>
          <a:bodyPr/>
          <a:lstStyle/>
          <a:p>
            <a:r>
              <a:rPr lang="en-US" dirty="0"/>
              <a:t>Fringe Benefits</a:t>
            </a:r>
          </a:p>
          <a:p>
            <a:pPr lvl="1"/>
            <a:r>
              <a:rPr lang="en-US" dirty="0"/>
              <a:t>For the benefit of the employee</a:t>
            </a:r>
          </a:p>
          <a:p>
            <a:pPr lvl="1"/>
            <a:r>
              <a:rPr lang="en-US" dirty="0"/>
              <a:t>Employee must “qualify” for the benefit</a:t>
            </a:r>
          </a:p>
          <a:p>
            <a:pPr lvl="1"/>
            <a:r>
              <a:rPr lang="en-US" dirty="0"/>
              <a:t>Benefit must be definite and certain</a:t>
            </a:r>
          </a:p>
          <a:p>
            <a:pPr lvl="1"/>
            <a:r>
              <a:rPr lang="en-US" dirty="0"/>
              <a:t>Contribution must be irrevocably made</a:t>
            </a:r>
          </a:p>
          <a:p>
            <a:pPr lvl="1"/>
            <a:r>
              <a:rPr lang="en-US" dirty="0"/>
              <a:t>Paid not less than quarterly</a:t>
            </a:r>
          </a:p>
          <a:p>
            <a:pPr lvl="1"/>
            <a:r>
              <a:rPr lang="en-US" dirty="0"/>
              <a:t>Some benefits must be amortized</a:t>
            </a:r>
          </a:p>
        </p:txBody>
      </p:sp>
    </p:spTree>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2313</TotalTime>
  <Words>1706</Words>
  <Application>Microsoft Office PowerPoint</Application>
  <PresentationFormat>On-screen Show (4:3)</PresentationFormat>
  <Paragraphs>291</Paragraphs>
  <Slides>36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Tahoma</vt:lpstr>
      <vt:lpstr>Wingdings</vt:lpstr>
      <vt:lpstr>Blends</vt:lpstr>
      <vt:lpstr> Montgomery County’s Prevailing Wage Requirements</vt:lpstr>
      <vt:lpstr>Montgomery County’s Prevailing Wage Overview</vt:lpstr>
      <vt:lpstr>What is Construction Work</vt:lpstr>
      <vt:lpstr>Workers Covered</vt:lpstr>
      <vt:lpstr>Prevailing Wages</vt:lpstr>
      <vt:lpstr>Wages Paid Based on Type of Work Performed</vt:lpstr>
      <vt:lpstr>Maryland/Montgomery Co Overtime</vt:lpstr>
      <vt:lpstr>Overtime Calculations</vt:lpstr>
      <vt:lpstr>Fringe Benefits</vt:lpstr>
      <vt:lpstr>Fringe Benefits</vt:lpstr>
      <vt:lpstr>Fringe Benefits</vt:lpstr>
      <vt:lpstr>Maryland/Montgomery Co. Apprenticeship Rules</vt:lpstr>
      <vt:lpstr>Maryland/Montgomery Co. Apprenticeship Rules</vt:lpstr>
      <vt:lpstr>Training Contributions</vt:lpstr>
      <vt:lpstr>Onsite Interviews</vt:lpstr>
      <vt:lpstr>Onsite Interviews</vt:lpstr>
      <vt:lpstr>Forms and Certified Payroll</vt:lpstr>
      <vt:lpstr>Forms and Certified Payrolls</vt:lpstr>
      <vt:lpstr>Documentation and Contractor Liability</vt:lpstr>
      <vt:lpstr>Liquidated Damages</vt:lpstr>
      <vt:lpstr>LD Comparison</vt:lpstr>
      <vt:lpstr>Links and Resources</vt:lpstr>
      <vt:lpstr>When Does  Davis-Bacon Apply?</vt:lpstr>
      <vt:lpstr>Davis-Bacon</vt:lpstr>
      <vt:lpstr>Davis-Bacon</vt:lpstr>
      <vt:lpstr>Omitted Classifications</vt:lpstr>
      <vt:lpstr>SF-1444 Form</vt:lpstr>
      <vt:lpstr>Davis-Bacon</vt:lpstr>
      <vt:lpstr>Davis-Bacon Overtime</vt:lpstr>
      <vt:lpstr>Davis Bacon Overtime</vt:lpstr>
      <vt:lpstr>Davis-Bacon- Apprentices</vt:lpstr>
      <vt:lpstr>PowerPoint Presentation</vt:lpstr>
      <vt:lpstr>Davis-Bacon</vt:lpstr>
      <vt:lpstr>Davis-Bacon Contacts and links</vt:lpstr>
      <vt:lpstr>Davis Bacon  Liquidated Damages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Federal and State Prevailing Wage and Apprenticeship</dc:title>
  <dc:creator>Deborah Wilder</dc:creator>
  <cp:lastModifiedBy>Deborah Wilder</cp:lastModifiedBy>
  <cp:revision>126</cp:revision>
  <cp:lastPrinted>2016-02-08T21:53:25Z</cp:lastPrinted>
  <dcterms:created xsi:type="dcterms:W3CDTF">2004-09-22T17:17:34Z</dcterms:created>
  <dcterms:modified xsi:type="dcterms:W3CDTF">2021-04-08T21:52:43Z</dcterms:modified>
</cp:coreProperties>
</file>